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82" r:id="rId4"/>
    <p:sldId id="267" r:id="rId5"/>
    <p:sldId id="268" r:id="rId6"/>
    <p:sldId id="291" r:id="rId7"/>
    <p:sldId id="262" r:id="rId8"/>
    <p:sldId id="287" r:id="rId9"/>
    <p:sldId id="266" r:id="rId10"/>
    <p:sldId id="288" r:id="rId11"/>
    <p:sldId id="281" r:id="rId12"/>
    <p:sldId id="289" r:id="rId13"/>
    <p:sldId id="270" r:id="rId14"/>
    <p:sldId id="272" r:id="rId15"/>
    <p:sldId id="273" r:id="rId16"/>
    <p:sldId id="274" r:id="rId17"/>
    <p:sldId id="275" r:id="rId18"/>
    <p:sldId id="277" r:id="rId19"/>
    <p:sldId id="278" r:id="rId20"/>
    <p:sldId id="279" r:id="rId21"/>
    <p:sldId id="269" r:id="rId22"/>
    <p:sldId id="295" r:id="rId23"/>
    <p:sldId id="290" r:id="rId24"/>
    <p:sldId id="294" r:id="rId25"/>
    <p:sldId id="29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126" autoAdjust="0"/>
  </p:normalViewPr>
  <p:slideViewPr>
    <p:cSldViewPr>
      <p:cViewPr>
        <p:scale>
          <a:sx n="80" d="100"/>
          <a:sy n="80" d="100"/>
        </p:scale>
        <p:origin x="-2514" y="-7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E1944B-191B-40AF-BBA3-ECC3DCAA493A}" type="datetimeFigureOut">
              <a:rPr lang="en-US" smtClean="0"/>
              <a:t>1/23/2013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4A83EA-0C9B-461A-8AB7-FBA9E2D833C4}" type="slidenum">
              <a:rPr lang="en-US" smtClean="0"/>
              <a:t>‹#›</a:t>
            </a:fld>
            <a:endParaRPr lang="en-US"/>
          </a:p>
        </p:txBody>
      </p:sp>
    </p:spTree>
    <p:extLst>
      <p:ext uri="{BB962C8B-B14F-4D97-AF65-F5344CB8AC3E}">
        <p14:creationId xmlns:p14="http://schemas.microsoft.com/office/powerpoint/2010/main" val="2832546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department, we are passionate about our work.  We feel that it is our responsibility to bring life to the ACPS mission.  First and fore most we see our role  is to continually review teaching and learning in the division.  We support instruction and assist with the implementation of curriculum and pedagogy.  Along with regular instructional support, we also support interventions and preventions for all students: Gifted Services, Special Education, ESOL, AVID, etc.  Another part of our job is to inspire innovations.  Three years ago, our push for innovation was with CAI and the development of performance assessments.  While not completed, that work is on a solid foundation.  The new innovation work currently happening is Design 2015.   </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2</a:t>
            </a:fld>
            <a:endParaRPr lang="en-US"/>
          </a:p>
        </p:txBody>
      </p:sp>
    </p:spTree>
    <p:extLst>
      <p:ext uri="{BB962C8B-B14F-4D97-AF65-F5344CB8AC3E}">
        <p14:creationId xmlns:p14="http://schemas.microsoft.com/office/powerpoint/2010/main" val="2008436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initiative would apply to Brownsville</a:t>
            </a:r>
            <a:r>
              <a:rPr lang="en-US" baseline="0" dirty="0" smtClean="0"/>
              <a:t> and Henley.  Brownsville’s projected enrollment for 2013/2014 is 722 and Henley’s projected enrollment for 2013/2014 is 812.</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12</a:t>
            </a:fld>
            <a:endParaRPr lang="en-US"/>
          </a:p>
        </p:txBody>
      </p:sp>
    </p:spTree>
    <p:extLst>
      <p:ext uri="{BB962C8B-B14F-4D97-AF65-F5344CB8AC3E}">
        <p14:creationId xmlns:p14="http://schemas.microsoft.com/office/powerpoint/2010/main" val="2045444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Special Education Teachers are staffed</a:t>
            </a:r>
            <a:r>
              <a:rPr lang="en-US" baseline="0" dirty="0" smtClean="0"/>
              <a:t> by State Regulations.  Points are assigned based on level of individual need.  Student need is calculated as a percent of the instructional day.  The number of FTEs is determined by taking the total number of points and dividing by 20, these are VADOE guidelines.</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13</a:t>
            </a:fld>
            <a:endParaRPr lang="en-US"/>
          </a:p>
        </p:txBody>
      </p:sp>
    </p:spTree>
    <p:extLst>
      <p:ext uri="{BB962C8B-B14F-4D97-AF65-F5344CB8AC3E}">
        <p14:creationId xmlns:p14="http://schemas.microsoft.com/office/powerpoint/2010/main" val="3539466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14</a:t>
            </a:fld>
            <a:endParaRPr lang="en-US"/>
          </a:p>
        </p:txBody>
      </p:sp>
    </p:spTree>
    <p:extLst>
      <p:ext uri="{BB962C8B-B14F-4D97-AF65-F5344CB8AC3E}">
        <p14:creationId xmlns:p14="http://schemas.microsoft.com/office/powerpoint/2010/main" val="4093278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F7FF6584-C552-40B9-845F-3615A81AE70B}" type="slidenum">
              <a:rPr lang="en-US" smtClean="0">
                <a:latin typeface="Arial" pitchFamily="84" charset="0"/>
                <a:ea typeface="ＭＳ Ｐゴシック" pitchFamily="84" charset="-128"/>
                <a:cs typeface="ＭＳ Ｐゴシック" pitchFamily="84" charset="-128"/>
              </a:rPr>
              <a:pPr/>
              <a:t>18</a:t>
            </a:fld>
            <a:endParaRPr lang="en-US" smtClean="0">
              <a:latin typeface="Arial" pitchFamily="84" charset="0"/>
              <a:ea typeface="ＭＳ Ｐゴシック" pitchFamily="84" charset="-128"/>
              <a:cs typeface="ＭＳ Ｐゴシック" pitchFamily="84" charset="-128"/>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latin typeface="Arial" pitchFamily="8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immigrant &amp;</a:t>
            </a:r>
            <a:r>
              <a:rPr lang="en-US" baseline="0" dirty="0" smtClean="0"/>
              <a:t> youth </a:t>
            </a:r>
            <a:r>
              <a:rPr lang="en-US" baseline="0" dirty="0" err="1" smtClean="0"/>
              <a:t>subgrant</a:t>
            </a:r>
            <a:r>
              <a:rPr lang="en-US" baseline="0" dirty="0" smtClean="0"/>
              <a:t> is awarded to divisions that have experienced a significant increase in the enrollment of students born outside of the United States compared to average enrollment of these students over the last two years. Determination is made based on the prior year’s enrollment, e.g. Fall, 2012 grants were based on enrollment figures in Fall, 2011. </a:t>
            </a:r>
            <a:endParaRPr lang="en-US" dirty="0"/>
          </a:p>
        </p:txBody>
      </p:sp>
      <p:sp>
        <p:nvSpPr>
          <p:cNvPr id="4" name="Slide Number Placeholder 3"/>
          <p:cNvSpPr>
            <a:spLocks noGrp="1"/>
          </p:cNvSpPr>
          <p:nvPr>
            <p:ph type="sldNum" sz="quarter" idx="10"/>
          </p:nvPr>
        </p:nvSpPr>
        <p:spPr/>
        <p:txBody>
          <a:bodyPr/>
          <a:lstStyle/>
          <a:p>
            <a:fld id="{CF9F6CDA-9CD6-4333-8F7B-745477FAC25A}" type="slidenum">
              <a:rPr lang="en-US" smtClean="0"/>
              <a:t>19</a:t>
            </a:fld>
            <a:endParaRPr lang="en-US"/>
          </a:p>
        </p:txBody>
      </p:sp>
    </p:spTree>
    <p:extLst>
      <p:ext uri="{BB962C8B-B14F-4D97-AF65-F5344CB8AC3E}">
        <p14:creationId xmlns:p14="http://schemas.microsoft.com/office/powerpoint/2010/main" val="284033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laceholder 2"/>
          <p:cNvSpPr>
            <a:spLocks noGrp="1" noRot="1" noChangeAspect="1" noChangeArrowheads="1" noTextEdit="1"/>
          </p:cNvSpPr>
          <p:nvPr>
            <p:ph type="sldImg"/>
          </p:nvPr>
        </p:nvSpPr>
        <p:spPr>
          <a:ln/>
        </p:spPr>
      </p:sp>
      <p:sp>
        <p:nvSpPr>
          <p:cNvPr id="39939" name="Placeholder 3"/>
          <p:cNvSpPr>
            <a:spLocks noGrp="1" noChangeArrowheads="1"/>
          </p:cNvSpPr>
          <p:nvPr>
            <p:ph type="body" idx="1"/>
          </p:nvPr>
        </p:nvSpPr>
        <p:spPr>
          <a:noFill/>
          <a:ln/>
        </p:spPr>
        <p:txBody>
          <a:bodyPr/>
          <a:lstStyle/>
          <a:p>
            <a:endParaRPr lang="en-US" dirty="0">
              <a:latin typeface="Arial" pitchFamily="8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23</a:t>
            </a:fld>
            <a:endParaRPr lang="en-US"/>
          </a:p>
        </p:txBody>
      </p:sp>
    </p:spTree>
    <p:extLst>
      <p:ext uri="{BB962C8B-B14F-4D97-AF65-F5344CB8AC3E}">
        <p14:creationId xmlns:p14="http://schemas.microsoft.com/office/powerpoint/2010/main" val="3526388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to the direct classroom teaching and assessment work we do in the department of instruction, here are other areas we work with that still affect student learning, but may have more of an indirect manner.</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3</a:t>
            </a:fld>
            <a:endParaRPr lang="en-US"/>
          </a:p>
        </p:txBody>
      </p:sp>
    </p:spTree>
    <p:extLst>
      <p:ext uri="{BB962C8B-B14F-4D97-AF65-F5344CB8AC3E}">
        <p14:creationId xmlns:p14="http://schemas.microsoft.com/office/powerpoint/2010/main" val="2971571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information only because it has no</a:t>
            </a:r>
            <a:r>
              <a:rPr lang="en-US" baseline="0" dirty="0" smtClean="0"/>
              <a:t> affect on Superintendent’s budget request.  </a:t>
            </a:r>
            <a:r>
              <a:rPr lang="en-US" dirty="0" smtClean="0"/>
              <a:t>In the budget book, you</a:t>
            </a:r>
            <a:r>
              <a:rPr lang="en-US" baseline="0" dirty="0" smtClean="0"/>
              <a:t> will find a section that lists self-sustaining funds.  Here is a list of self-sustaining funds that are managed by directors in the department of instruction.</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4</a:t>
            </a:fld>
            <a:endParaRPr lang="en-US"/>
          </a:p>
        </p:txBody>
      </p:sp>
    </p:spTree>
    <p:extLst>
      <p:ext uri="{BB962C8B-B14F-4D97-AF65-F5344CB8AC3E}">
        <p14:creationId xmlns:p14="http://schemas.microsoft.com/office/powerpoint/2010/main" val="3506367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Operating expense, which are part of the Budget request, here is</a:t>
            </a:r>
            <a:r>
              <a:rPr lang="en-US" baseline="0" dirty="0" smtClean="0"/>
              <a:t> a list of funds that fall under the Department of Instruction.  Most of the funds and requests have not changed significantly over the last 2 – 3 years.  The largest of these funds is 2111.  I will take just a moment to provide some information about this fund.</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5</a:t>
            </a:fld>
            <a:endParaRPr lang="en-US"/>
          </a:p>
        </p:txBody>
      </p:sp>
    </p:spTree>
    <p:extLst>
      <p:ext uri="{BB962C8B-B14F-4D97-AF65-F5344CB8AC3E}">
        <p14:creationId xmlns:p14="http://schemas.microsoft.com/office/powerpoint/2010/main" val="102693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Guidance/School Counseling:   Added funds to cover CWRA and Graduation Tracker Information.  2011/2012 – Each department</a:t>
            </a:r>
            <a:r>
              <a:rPr lang="en-US" baseline="0" dirty="0" smtClean="0"/>
              <a:t> paid for cell coverage versus DART paying the </a:t>
            </a:r>
            <a:r>
              <a:rPr lang="en-US" baseline="0" dirty="0" err="1" smtClean="0"/>
              <a:t>coverages</a:t>
            </a:r>
            <a:r>
              <a:rPr lang="en-US" baseline="0" dirty="0" smtClean="0"/>
              <a:t> previously.  Gifted Administration went up because Governor’s school got charged to schools.</a:t>
            </a:r>
          </a:p>
          <a:p>
            <a:endParaRPr lang="en-US" baseline="0" dirty="0" smtClean="0"/>
          </a:p>
          <a:p>
            <a:r>
              <a:rPr lang="en-US" baseline="0" dirty="0" smtClean="0"/>
              <a:t>From 2011 – 2012, $103,468  was taken out to reduce the overall school budget.  Total reductions were $215,256.  Final reduction was $103,468.</a:t>
            </a:r>
          </a:p>
          <a:p>
            <a:endParaRPr lang="en-US" baseline="0" dirty="0" smtClean="0"/>
          </a:p>
          <a:p>
            <a:r>
              <a:rPr lang="en-US" baseline="0" dirty="0" smtClean="0"/>
              <a:t>Changes from the 2012/2013 budget are a result of transparency.  Money that gets transferred out to school – intervention prevention funds, gifted, etc. are now reflected in school based budgets rather than in 2111.  Funds that are being used to pay vertical team stipends are now reflected in the HR budget and funds that support student assessments such as the COGAT,  PSATs, </a:t>
            </a:r>
            <a:r>
              <a:rPr lang="en-US" baseline="0" dirty="0" err="1" smtClean="0"/>
              <a:t>etc</a:t>
            </a:r>
            <a:r>
              <a:rPr lang="en-US" baseline="0" dirty="0" smtClean="0"/>
              <a:t> will now be reflected in the Assessment funds as opposed to 2111.</a:t>
            </a:r>
          </a:p>
          <a:p>
            <a:endParaRPr lang="en-US" baseline="0" dirty="0" smtClean="0"/>
          </a:p>
          <a:p>
            <a:r>
              <a:rPr lang="en-US" baseline="0" dirty="0" smtClean="0"/>
              <a:t>Instructional systems – Projects, supports, mostly stipends.  A few examples: paying for substitutes for vertical team meetings, support for Honors Choir, Honors Band and Strings programs, travel for AVID support</a:t>
            </a:r>
          </a:p>
          <a:p>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6</a:t>
            </a:fld>
            <a:endParaRPr lang="en-US"/>
          </a:p>
        </p:txBody>
      </p:sp>
    </p:spTree>
    <p:extLst>
      <p:ext uri="{BB962C8B-B14F-4D97-AF65-F5344CB8AC3E}">
        <p14:creationId xmlns:p14="http://schemas.microsoft.com/office/powerpoint/2010/main" val="3919175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Begining</a:t>
            </a:r>
            <a:r>
              <a:rPr lang="en-US" dirty="0" smtClean="0"/>
              <a:t> with the students entering</a:t>
            </a:r>
            <a:r>
              <a:rPr lang="en-US" baseline="0" dirty="0" smtClean="0"/>
              <a:t> the ninth grade in the fall of 2013/2014, every student receiving a standard or advanced diploma will be required to take a virtual course as a graduation requirement.  While there are some virtual courses available, through APEX (credit recovery), Virtual Virginia, etc. we will need to develop courses.  We will purchase some basic curriculum, but there will be work to do.</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7</a:t>
            </a:fld>
            <a:endParaRPr lang="en-US"/>
          </a:p>
        </p:txBody>
      </p:sp>
    </p:spTree>
    <p:extLst>
      <p:ext uri="{BB962C8B-B14F-4D97-AF65-F5344CB8AC3E}">
        <p14:creationId xmlns:p14="http://schemas.microsoft.com/office/powerpoint/2010/main" val="67039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initiative stretches across several departments.  The</a:t>
            </a:r>
            <a:r>
              <a:rPr lang="en-US" baseline="0" dirty="0" smtClean="0"/>
              <a:t> three areas of growth identified in this initiative are teacher FTE, Bus Driver FTE, and school operational budgets – which is simple a result of  increased student enrollment.  I will address the growth for teacher FTE.</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8</a:t>
            </a:fld>
            <a:endParaRPr lang="en-US"/>
          </a:p>
        </p:txBody>
      </p:sp>
    </p:spTree>
    <p:extLst>
      <p:ext uri="{BB962C8B-B14F-4D97-AF65-F5344CB8AC3E}">
        <p14:creationId xmlns:p14="http://schemas.microsoft.com/office/powerpoint/2010/main" val="409863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9</a:t>
            </a:fld>
            <a:endParaRPr lang="en-US"/>
          </a:p>
        </p:txBody>
      </p:sp>
    </p:spTree>
    <p:extLst>
      <p:ext uri="{BB962C8B-B14F-4D97-AF65-F5344CB8AC3E}">
        <p14:creationId xmlns:p14="http://schemas.microsoft.com/office/powerpoint/2010/main" val="1096952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Elementary schools</a:t>
            </a:r>
            <a:r>
              <a:rPr lang="en-US" baseline="0" dirty="0" smtClean="0"/>
              <a:t> with projected enrollments over 600 for next year are: </a:t>
            </a:r>
            <a:r>
              <a:rPr lang="en-US" baseline="0" dirty="0" err="1" smtClean="0"/>
              <a:t>Agnor</a:t>
            </a:r>
            <a:r>
              <a:rPr lang="en-US" baseline="0" dirty="0" smtClean="0"/>
              <a:t>-Hurt  610,  Brownsville  722, and </a:t>
            </a:r>
            <a:r>
              <a:rPr lang="en-US" baseline="0" dirty="0" err="1" smtClean="0"/>
              <a:t>Cale</a:t>
            </a:r>
            <a:r>
              <a:rPr lang="en-US" baseline="0" dirty="0" smtClean="0"/>
              <a:t>  617.  Last year we adjusted music and art staffing standards.</a:t>
            </a:r>
            <a:endParaRPr lang="en-US" dirty="0"/>
          </a:p>
        </p:txBody>
      </p:sp>
      <p:sp>
        <p:nvSpPr>
          <p:cNvPr id="4" name="Slide Number Placeholder 3"/>
          <p:cNvSpPr>
            <a:spLocks noGrp="1"/>
          </p:cNvSpPr>
          <p:nvPr>
            <p:ph type="sldNum" sz="quarter" idx="10"/>
          </p:nvPr>
        </p:nvSpPr>
        <p:spPr/>
        <p:txBody>
          <a:bodyPr/>
          <a:lstStyle/>
          <a:p>
            <a:fld id="{094A83EA-0C9B-461A-8AB7-FBA9E2D833C4}" type="slidenum">
              <a:rPr lang="en-US" smtClean="0"/>
              <a:t>11</a:t>
            </a:fld>
            <a:endParaRPr lang="en-US"/>
          </a:p>
        </p:txBody>
      </p:sp>
    </p:spTree>
    <p:extLst>
      <p:ext uri="{BB962C8B-B14F-4D97-AF65-F5344CB8AC3E}">
        <p14:creationId xmlns:p14="http://schemas.microsoft.com/office/powerpoint/2010/main" val="1354916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633902-58D3-4D33-A00E-194EE8DF33A7}" type="datetime1">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345492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7E5537-F11A-46D7-83C4-4FD36CF7AB3B}" type="datetime1">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2241567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CAE5E0-E8F0-472B-97BF-411091C8C680}" type="datetime1">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362071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2EEE67-5F08-444F-9E17-CE3A752A9272}" type="datetime1">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733721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A64326-2135-4824-8104-5018DCDCE7C8}" type="datetime1">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1326424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F2EDCA-5D76-4255-86B6-4201AF216817}" type="datetime1">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355962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9A3B1F-8088-448E-8634-CE4C6A3EB5F7}" type="datetime1">
              <a:rPr lang="en-US" smtClean="0"/>
              <a:t>1/23/2013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584026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205464-5848-4824-9A80-FC2302BF862F}" type="datetime1">
              <a:rPr lang="en-US" smtClean="0"/>
              <a:t>1/23/2013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61275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9B19C-AD6E-4E0E-AEA3-CE502DEEFF35}" type="datetime1">
              <a:rPr lang="en-US" smtClean="0"/>
              <a:t>1/23/2013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1569770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75115A-0823-4D94-958A-7DBEB6890E92}" type="datetime1">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285699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20117-B3E8-4E1B-B6C1-98F13EB57C00}" type="datetime1">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8C9590-A1E4-4E5D-99A2-9EEA8B14C8CE}" type="slidenum">
              <a:rPr lang="en-US" smtClean="0"/>
              <a:t>‹#›</a:t>
            </a:fld>
            <a:endParaRPr lang="en-US"/>
          </a:p>
        </p:txBody>
      </p:sp>
    </p:spTree>
    <p:extLst>
      <p:ext uri="{BB962C8B-B14F-4D97-AF65-F5344CB8AC3E}">
        <p14:creationId xmlns:p14="http://schemas.microsoft.com/office/powerpoint/2010/main" val="3684099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C0850-5C48-4381-A332-873869DC62C7}" type="datetime1">
              <a:rPr lang="en-US" smtClean="0"/>
              <a:t>1/23/2013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C9590-A1E4-4E5D-99A2-9EEA8B14C8CE}" type="slidenum">
              <a:rPr lang="en-US" smtClean="0"/>
              <a:t>‹#›</a:t>
            </a:fld>
            <a:endParaRPr lang="en-US"/>
          </a:p>
        </p:txBody>
      </p:sp>
    </p:spTree>
    <p:extLst>
      <p:ext uri="{BB962C8B-B14F-4D97-AF65-F5344CB8AC3E}">
        <p14:creationId xmlns:p14="http://schemas.microsoft.com/office/powerpoint/2010/main" val="227631172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effectLst>
                  <a:outerShdw blurRad="38100" dist="38100" dir="2700000" algn="tl">
                    <a:srgbClr val="000000">
                      <a:alpha val="43137"/>
                    </a:srgbClr>
                  </a:outerShdw>
                </a:effectLst>
              </a:rPr>
              <a:t>Department of Instruction</a:t>
            </a:r>
            <a:endParaRPr lang="en-US"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smtClean="0"/>
              <a:t>Budget Work Session </a:t>
            </a:r>
          </a:p>
          <a:p>
            <a:r>
              <a:rPr lang="en-US" dirty="0" smtClean="0"/>
              <a:t>Tuesday, January 22, 2013</a:t>
            </a:r>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1</a:t>
            </a:fld>
            <a:endParaRPr lang="en-US"/>
          </a:p>
        </p:txBody>
      </p:sp>
    </p:spTree>
    <p:extLst>
      <p:ext uri="{BB962C8B-B14F-4D97-AF65-F5344CB8AC3E}">
        <p14:creationId xmlns:p14="http://schemas.microsoft.com/office/powerpoint/2010/main" val="416755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a:t>Growth Due to Enrollment     </a:t>
            </a:r>
            <a:r>
              <a:rPr lang="en-US" sz="4000" dirty="0" smtClean="0"/>
              <a:t/>
            </a:r>
            <a:br>
              <a:rPr lang="en-US" sz="4000" dirty="0" smtClean="0"/>
            </a:br>
            <a:r>
              <a:rPr lang="en-US" sz="4000" dirty="0" smtClean="0"/>
              <a:t> </a:t>
            </a:r>
            <a:r>
              <a:rPr lang="en-US" sz="4000" dirty="0"/>
              <a:t>(23.64 FTE)     $1,483,528</a:t>
            </a:r>
          </a:p>
        </p:txBody>
      </p:sp>
      <p:sp>
        <p:nvSpPr>
          <p:cNvPr id="4" name="Content Placeholder 3"/>
          <p:cNvSpPr txBox="1">
            <a:spLocks noGrp="1"/>
          </p:cNvSpPr>
          <p:nvPr>
            <p:ph idx="1"/>
          </p:nvPr>
        </p:nvSpPr>
        <p:spPr>
          <a:xfrm>
            <a:off x="1371600" y="1828800"/>
            <a:ext cx="8077200" cy="1175706"/>
          </a:xfrm>
          <a:prstGeom prst="rect">
            <a:avLst/>
          </a:prstGeom>
          <a:noFill/>
        </p:spPr>
        <p:txBody>
          <a:bodyPr wrap="square" rtlCol="0">
            <a:spAutoFit/>
          </a:bodyPr>
          <a:lstStyle/>
          <a:p>
            <a:pPr marL="0" indent="0">
              <a:buNone/>
            </a:pPr>
            <a:r>
              <a:rPr lang="en-US" dirty="0" smtClean="0"/>
              <a:t>2012/2013 High School Teacher Loads</a:t>
            </a:r>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927304032"/>
              </p:ext>
            </p:extLst>
          </p:nvPr>
        </p:nvGraphicFramePr>
        <p:xfrm>
          <a:off x="1295400" y="2514600"/>
          <a:ext cx="6553200" cy="1838960"/>
        </p:xfrm>
        <a:graphic>
          <a:graphicData uri="http://schemas.openxmlformats.org/drawingml/2006/table">
            <a:tbl>
              <a:tblPr firstRow="1" bandRow="1">
                <a:tableStyleId>{5C22544A-7EE6-4342-B048-85BDC9FD1C3A}</a:tableStyleId>
              </a:tblPr>
              <a:tblGrid>
                <a:gridCol w="1638300"/>
                <a:gridCol w="1638300"/>
                <a:gridCol w="1638300"/>
                <a:gridCol w="1638300"/>
              </a:tblGrid>
              <a:tr h="487680">
                <a:tc>
                  <a:txBody>
                    <a:bodyPr/>
                    <a:lstStyle/>
                    <a:p>
                      <a:pPr marL="0" marR="0" algn="ctr">
                        <a:spcBef>
                          <a:spcPts val="0"/>
                        </a:spcBef>
                        <a:spcAft>
                          <a:spcPts val="0"/>
                        </a:spcAft>
                      </a:pPr>
                      <a:r>
                        <a:rPr lang="en-US" sz="1800" dirty="0">
                          <a:effectLst/>
                        </a:rPr>
                        <a:t> </a:t>
                      </a:r>
                      <a:r>
                        <a:rPr lang="en-US" sz="1800" dirty="0" smtClean="0">
                          <a:effectLst/>
                        </a:rPr>
                        <a:t>School</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130 – 135</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136 – 140</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Greater than 140</a:t>
                      </a:r>
                      <a:endParaRPr lang="en-US" sz="1800">
                        <a:effectLst/>
                        <a:latin typeface="Times New Roman"/>
                        <a:ea typeface="Times New Roman"/>
                      </a:endParaRPr>
                    </a:p>
                  </a:txBody>
                  <a:tcPr marL="68580" marR="68580" marT="0" marB="0" anchor="ctr"/>
                </a:tc>
              </a:tr>
              <a:tr h="370840">
                <a:tc>
                  <a:txBody>
                    <a:bodyPr/>
                    <a:lstStyle/>
                    <a:p>
                      <a:pPr marL="0" marR="0" algn="ctr">
                        <a:spcBef>
                          <a:spcPts val="0"/>
                        </a:spcBef>
                        <a:spcAft>
                          <a:spcPts val="0"/>
                        </a:spcAft>
                      </a:pPr>
                      <a:r>
                        <a:rPr lang="en-US" sz="1800" dirty="0">
                          <a:effectLst/>
                        </a:rPr>
                        <a:t>Albemarle </a:t>
                      </a:r>
                      <a:r>
                        <a:rPr lang="en-US" sz="1800" dirty="0" smtClean="0">
                          <a:effectLst/>
                        </a:rPr>
                        <a:t>(86)</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7</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a:t>
                      </a:r>
                      <a:endParaRPr lang="en-US" sz="1800" dirty="0">
                        <a:effectLst/>
                        <a:latin typeface="Times New Roman"/>
                        <a:ea typeface="Times New Roman"/>
                      </a:endParaRPr>
                    </a:p>
                  </a:txBody>
                  <a:tcPr marL="68580" marR="68580" marT="0" marB="0" anchor="ctr"/>
                </a:tc>
              </a:tr>
              <a:tr h="370840">
                <a:tc>
                  <a:txBody>
                    <a:bodyPr/>
                    <a:lstStyle/>
                    <a:p>
                      <a:pPr marL="0" marR="0" algn="ctr">
                        <a:spcBef>
                          <a:spcPts val="0"/>
                        </a:spcBef>
                        <a:spcAft>
                          <a:spcPts val="0"/>
                        </a:spcAft>
                      </a:pPr>
                      <a:r>
                        <a:rPr lang="en-US" sz="1800" dirty="0">
                          <a:effectLst/>
                        </a:rPr>
                        <a:t>Monticello </a:t>
                      </a:r>
                      <a:r>
                        <a:rPr lang="en-US" sz="1800" dirty="0" smtClean="0">
                          <a:effectLst/>
                        </a:rPr>
                        <a:t>(60)</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5</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2</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6</a:t>
                      </a:r>
                      <a:endParaRPr lang="en-US" sz="1800" dirty="0">
                        <a:effectLst/>
                        <a:latin typeface="Times New Roman"/>
                        <a:ea typeface="Times New Roman"/>
                      </a:endParaRPr>
                    </a:p>
                  </a:txBody>
                  <a:tcPr marL="68580" marR="68580" marT="0" marB="0" anchor="ctr"/>
                </a:tc>
              </a:tr>
              <a:tr h="370840">
                <a:tc>
                  <a:txBody>
                    <a:bodyPr/>
                    <a:lstStyle/>
                    <a:p>
                      <a:pPr marL="0" marR="0" algn="ctr">
                        <a:spcBef>
                          <a:spcPts val="0"/>
                        </a:spcBef>
                        <a:spcAft>
                          <a:spcPts val="0"/>
                        </a:spcAft>
                      </a:pPr>
                      <a:r>
                        <a:rPr lang="en-US" sz="1800">
                          <a:effectLst/>
                        </a:rPr>
                        <a:t>Western </a:t>
                      </a:r>
                      <a:r>
                        <a:rPr lang="en-US" sz="1800" smtClean="0">
                          <a:effectLst/>
                        </a:rPr>
                        <a:t>Albemarle (61)</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12</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2</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4</a:t>
                      </a:r>
                      <a:endParaRPr lang="en-US" sz="1800" dirty="0">
                        <a:effectLst/>
                        <a:latin typeface="Times New Roman"/>
                        <a:ea typeface="Times New Roman"/>
                      </a:endParaRPr>
                    </a:p>
                  </a:txBody>
                  <a:tcPr marL="68580" marR="6858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125651945"/>
              </p:ext>
            </p:extLst>
          </p:nvPr>
        </p:nvGraphicFramePr>
        <p:xfrm>
          <a:off x="1600200" y="4572000"/>
          <a:ext cx="6096000" cy="2148840"/>
        </p:xfrm>
        <a:graphic>
          <a:graphicData uri="http://schemas.openxmlformats.org/drawingml/2006/table">
            <a:tbl>
              <a:tblPr firstRow="1" bandRow="1">
                <a:tableStyleId>{5C22544A-7EE6-4342-B048-85BDC9FD1C3A}</a:tableStyleId>
              </a:tblPr>
              <a:tblGrid>
                <a:gridCol w="1524000"/>
                <a:gridCol w="1524000"/>
                <a:gridCol w="1524000"/>
                <a:gridCol w="1524000"/>
              </a:tblGrid>
              <a:tr h="868680">
                <a:tc>
                  <a:txBody>
                    <a:bodyPr/>
                    <a:lstStyle/>
                    <a:p>
                      <a:pPr algn="ctr"/>
                      <a:r>
                        <a:rPr lang="en-US" sz="1800" dirty="0" smtClean="0"/>
                        <a:t>Grade</a:t>
                      </a:r>
                      <a:r>
                        <a:rPr lang="en-US" sz="1800" baseline="0" dirty="0" smtClean="0"/>
                        <a:t> Band</a:t>
                      </a:r>
                      <a:endParaRPr lang="en-US" sz="1800" dirty="0"/>
                    </a:p>
                  </a:txBody>
                  <a:tcPr anchor="ctr"/>
                </a:tc>
                <a:tc>
                  <a:txBody>
                    <a:bodyPr/>
                    <a:lstStyle/>
                    <a:p>
                      <a:pPr algn="ctr"/>
                      <a:r>
                        <a:rPr lang="en-US" sz="1800" dirty="0" smtClean="0"/>
                        <a:t>Mean Class</a:t>
                      </a:r>
                      <a:r>
                        <a:rPr lang="en-US" sz="1800" baseline="0" dirty="0" smtClean="0"/>
                        <a:t> Size</a:t>
                      </a:r>
                      <a:endParaRPr lang="en-US" sz="1800" dirty="0"/>
                    </a:p>
                  </a:txBody>
                  <a:tcPr anchor="ctr"/>
                </a:tc>
                <a:tc>
                  <a:txBody>
                    <a:bodyPr/>
                    <a:lstStyle/>
                    <a:p>
                      <a:pPr algn="ctr"/>
                      <a:r>
                        <a:rPr lang="en-US" sz="1800" dirty="0" smtClean="0"/>
                        <a:t>ACPS Standards</a:t>
                      </a:r>
                      <a:endParaRPr lang="en-US" sz="1800" dirty="0"/>
                    </a:p>
                  </a:txBody>
                  <a:tcPr anchor="ctr"/>
                </a:tc>
                <a:tc>
                  <a:txBody>
                    <a:bodyPr/>
                    <a:lstStyle/>
                    <a:p>
                      <a:pPr algn="ctr"/>
                      <a:r>
                        <a:rPr lang="en-US" sz="1800" dirty="0" smtClean="0"/>
                        <a:t>ACPS</a:t>
                      </a:r>
                    </a:p>
                    <a:p>
                      <a:pPr algn="ctr"/>
                      <a:r>
                        <a:rPr lang="en-US" sz="1800" dirty="0" smtClean="0"/>
                        <a:t>Differentiated</a:t>
                      </a:r>
                      <a:endParaRPr lang="en-US" sz="1800" dirty="0"/>
                    </a:p>
                  </a:txBody>
                  <a:tcPr anchor="ctr"/>
                </a:tc>
              </a:tr>
              <a:tr h="370840">
                <a:tc>
                  <a:txBody>
                    <a:bodyPr/>
                    <a:lstStyle/>
                    <a:p>
                      <a:pPr algn="ctr"/>
                      <a:r>
                        <a:rPr lang="en-US" sz="1800" dirty="0" smtClean="0"/>
                        <a:t>9 – 12</a:t>
                      </a:r>
                    </a:p>
                    <a:p>
                      <a:pPr algn="ctr"/>
                      <a:r>
                        <a:rPr lang="en-US" sz="1800" dirty="0" smtClean="0"/>
                        <a:t>Core Classes</a:t>
                      </a:r>
                      <a:endParaRPr lang="en-US" sz="1800" dirty="0"/>
                    </a:p>
                  </a:txBody>
                  <a:tcPr anchor="ctr"/>
                </a:tc>
                <a:tc>
                  <a:txBody>
                    <a:bodyPr/>
                    <a:lstStyle/>
                    <a:p>
                      <a:pPr algn="ctr"/>
                      <a:r>
                        <a:rPr lang="en-US" sz="1800" dirty="0" smtClean="0"/>
                        <a:t>20.16</a:t>
                      </a:r>
                      <a:endParaRPr lang="en-US" sz="1800" dirty="0"/>
                    </a:p>
                  </a:txBody>
                  <a:tcPr anchor="ctr"/>
                </a:tc>
                <a:tc>
                  <a:txBody>
                    <a:bodyPr/>
                    <a:lstStyle/>
                    <a:p>
                      <a:pPr algn="ctr"/>
                      <a:r>
                        <a:rPr lang="en-US" sz="1800" dirty="0" smtClean="0"/>
                        <a:t>24.20</a:t>
                      </a:r>
                    </a:p>
                  </a:txBody>
                  <a:tcPr anchor="ctr"/>
                </a:tc>
                <a:tc>
                  <a:txBody>
                    <a:bodyPr/>
                    <a:lstStyle/>
                    <a:p>
                      <a:pPr algn="ctr"/>
                      <a:r>
                        <a:rPr lang="en-US" sz="1800" dirty="0" smtClean="0"/>
                        <a:t>10.30 to 50% F/R</a:t>
                      </a:r>
                    </a:p>
                  </a:txBody>
                  <a:tcPr anchor="ctr"/>
                </a:tc>
              </a:tr>
              <a:tr h="370840">
                <a:tc>
                  <a:txBody>
                    <a:bodyPr/>
                    <a:lstStyle/>
                    <a:p>
                      <a:pPr algn="ctr"/>
                      <a:r>
                        <a:rPr lang="en-US" sz="1800" dirty="0" smtClean="0"/>
                        <a:t>9 – 12</a:t>
                      </a:r>
                    </a:p>
                    <a:p>
                      <a:pPr algn="ctr"/>
                      <a:r>
                        <a:rPr lang="en-US" sz="1800" dirty="0" smtClean="0"/>
                        <a:t>CTE and FA</a:t>
                      </a:r>
                      <a:endParaRPr lang="en-US" sz="1800" dirty="0"/>
                    </a:p>
                  </a:txBody>
                  <a:tcPr anchor="ctr"/>
                </a:tc>
                <a:tc>
                  <a:txBody>
                    <a:bodyPr/>
                    <a:lstStyle/>
                    <a:p>
                      <a:pPr algn="ctr"/>
                      <a:r>
                        <a:rPr lang="en-US" sz="1800" dirty="0" smtClean="0"/>
                        <a:t>19.87</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bl>
          </a:graphicData>
        </a:graphic>
      </p:graphicFrame>
      <p:sp>
        <p:nvSpPr>
          <p:cNvPr id="3" name="Slide Number Placeholder 2"/>
          <p:cNvSpPr>
            <a:spLocks noGrp="1"/>
          </p:cNvSpPr>
          <p:nvPr>
            <p:ph type="sldNum" sz="quarter" idx="12"/>
          </p:nvPr>
        </p:nvSpPr>
        <p:spPr/>
        <p:txBody>
          <a:bodyPr/>
          <a:lstStyle/>
          <a:p>
            <a:fld id="{5E8C9590-A1E4-4E5D-99A2-9EEA8B14C8CE}" type="slidenum">
              <a:rPr lang="en-US" smtClean="0"/>
              <a:t>10</a:t>
            </a:fld>
            <a:endParaRPr lang="en-US"/>
          </a:p>
        </p:txBody>
      </p:sp>
      <p:sp>
        <p:nvSpPr>
          <p:cNvPr id="7" name="Rectangle 6"/>
          <p:cNvSpPr/>
          <p:nvPr/>
        </p:nvSpPr>
        <p:spPr>
          <a:xfrm>
            <a:off x="0" y="0"/>
            <a:ext cx="457200" cy="9144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Rectangle 7"/>
          <p:cNvSpPr/>
          <p:nvPr/>
        </p:nvSpPr>
        <p:spPr>
          <a:xfrm>
            <a:off x="0" y="0"/>
            <a:ext cx="457200" cy="18288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260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smtClean="0"/>
              <a:t>Elementary Staffing Standards</a:t>
            </a:r>
            <a:br>
              <a:rPr lang="en-US" sz="4000" dirty="0" smtClean="0"/>
            </a:br>
            <a:r>
              <a:rPr lang="en-US" sz="4000" dirty="0" smtClean="0"/>
              <a:t> (3.83 FTE)     $163,236</a:t>
            </a:r>
            <a:endParaRPr lang="en-US" sz="4000" dirty="0"/>
          </a:p>
        </p:txBody>
      </p:sp>
      <p:sp>
        <p:nvSpPr>
          <p:cNvPr id="3" name="Content Placeholder 2"/>
          <p:cNvSpPr>
            <a:spLocks noGrp="1"/>
          </p:cNvSpPr>
          <p:nvPr>
            <p:ph idx="1"/>
          </p:nvPr>
        </p:nvSpPr>
        <p:spPr>
          <a:xfrm>
            <a:off x="457200" y="2057400"/>
            <a:ext cx="8229600" cy="4419600"/>
          </a:xfrm>
        </p:spPr>
        <p:txBody>
          <a:bodyPr>
            <a:normAutofit/>
          </a:bodyPr>
          <a:lstStyle/>
          <a:p>
            <a:r>
              <a:rPr lang="en-US" dirty="0" smtClean="0"/>
              <a:t>Modify staffing standards for large elementary schools: OA Clerical, Media Clerical, Guidance, and PE</a:t>
            </a:r>
          </a:p>
        </p:txBody>
      </p:sp>
      <p:sp>
        <p:nvSpPr>
          <p:cNvPr id="4" name="Slide Number Placeholder 3"/>
          <p:cNvSpPr>
            <a:spLocks noGrp="1"/>
          </p:cNvSpPr>
          <p:nvPr>
            <p:ph type="sldNum" sz="quarter" idx="12"/>
          </p:nvPr>
        </p:nvSpPr>
        <p:spPr/>
        <p:txBody>
          <a:bodyPr/>
          <a:lstStyle/>
          <a:p>
            <a:fld id="{5E8C9590-A1E4-4E5D-99A2-9EEA8B14C8CE}" type="slidenum">
              <a:rPr lang="en-US" smtClean="0"/>
              <a:t>11</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070647341"/>
              </p:ext>
            </p:extLst>
          </p:nvPr>
        </p:nvGraphicFramePr>
        <p:xfrm>
          <a:off x="533400" y="3657600"/>
          <a:ext cx="8305800" cy="2915920"/>
        </p:xfrm>
        <a:graphic>
          <a:graphicData uri="http://schemas.openxmlformats.org/drawingml/2006/table">
            <a:tbl>
              <a:tblPr firstRow="1" bandRow="1">
                <a:tableStyleId>{5C22544A-7EE6-4342-B048-85BDC9FD1C3A}</a:tableStyleId>
              </a:tblPr>
              <a:tblGrid>
                <a:gridCol w="2209800"/>
                <a:gridCol w="2819400"/>
                <a:gridCol w="3276600"/>
              </a:tblGrid>
              <a:tr h="477520">
                <a:tc>
                  <a:txBody>
                    <a:bodyPr/>
                    <a:lstStyle/>
                    <a:p>
                      <a:r>
                        <a:rPr lang="en-US" dirty="0" smtClean="0"/>
                        <a:t>Position</a:t>
                      </a:r>
                      <a:endParaRPr lang="en-US" dirty="0"/>
                    </a:p>
                  </a:txBody>
                  <a:tcPr/>
                </a:tc>
                <a:tc>
                  <a:txBody>
                    <a:bodyPr/>
                    <a:lstStyle/>
                    <a:p>
                      <a:r>
                        <a:rPr lang="en-US" dirty="0" smtClean="0"/>
                        <a:t>Current</a:t>
                      </a:r>
                      <a:endParaRPr lang="en-US" dirty="0"/>
                    </a:p>
                  </a:txBody>
                  <a:tcPr/>
                </a:tc>
                <a:tc>
                  <a:txBody>
                    <a:bodyPr/>
                    <a:lstStyle/>
                    <a:p>
                      <a:r>
                        <a:rPr lang="en-US" dirty="0" smtClean="0"/>
                        <a:t> Proposed</a:t>
                      </a:r>
                      <a:endParaRPr lang="en-US" dirty="0"/>
                    </a:p>
                  </a:txBody>
                  <a:tcPr/>
                </a:tc>
              </a:tr>
              <a:tr h="477520">
                <a:tc>
                  <a:txBody>
                    <a:bodyPr/>
                    <a:lstStyle/>
                    <a:p>
                      <a:r>
                        <a:rPr lang="en-US" sz="2000" dirty="0" smtClean="0"/>
                        <a:t>OA Clerical</a:t>
                      </a:r>
                      <a:endParaRPr lang="en-US" sz="2000" dirty="0"/>
                    </a:p>
                  </a:txBody>
                  <a:tcPr/>
                </a:tc>
                <a:tc>
                  <a:txBody>
                    <a:bodyPr/>
                    <a:lstStyle/>
                    <a:p>
                      <a:r>
                        <a:rPr lang="en-US" sz="2000" dirty="0" smtClean="0"/>
                        <a:t>1 12-month</a:t>
                      </a:r>
                      <a:r>
                        <a:rPr lang="en-US" sz="2000" baseline="0" dirty="0" smtClean="0"/>
                        <a:t> OA IV &amp; 1.5 10-month OA III at 500</a:t>
                      </a:r>
                      <a:endParaRPr lang="en-US" sz="2000" dirty="0"/>
                    </a:p>
                  </a:txBody>
                  <a:tcPr/>
                </a:tc>
                <a:tc>
                  <a:txBody>
                    <a:bodyPr/>
                    <a:lstStyle/>
                    <a:p>
                      <a:r>
                        <a:rPr lang="en-US" sz="2000" dirty="0" smtClean="0"/>
                        <a:t>1 12-month OA IV, 1 12-month OA III &amp; 1 10-month OA III at 600</a:t>
                      </a:r>
                      <a:endParaRPr lang="en-US" sz="2000" dirty="0"/>
                    </a:p>
                  </a:txBody>
                  <a:tcPr/>
                </a:tc>
              </a:tr>
              <a:tr h="477520">
                <a:tc>
                  <a:txBody>
                    <a:bodyPr/>
                    <a:lstStyle/>
                    <a:p>
                      <a:r>
                        <a:rPr lang="en-US" sz="2000" dirty="0" smtClean="0"/>
                        <a:t>Media Clerical</a:t>
                      </a:r>
                      <a:endParaRPr lang="en-US" sz="2000" dirty="0"/>
                    </a:p>
                  </a:txBody>
                  <a:tcPr/>
                </a:tc>
                <a:tc>
                  <a:txBody>
                    <a:bodyPr/>
                    <a:lstStyle/>
                    <a:p>
                      <a:r>
                        <a:rPr lang="en-US" sz="2000" dirty="0" smtClean="0"/>
                        <a:t>None</a:t>
                      </a:r>
                      <a:endParaRPr lang="en-US" sz="2000" dirty="0"/>
                    </a:p>
                  </a:txBody>
                  <a:tcPr/>
                </a:tc>
                <a:tc>
                  <a:txBody>
                    <a:bodyPr/>
                    <a:lstStyle/>
                    <a:p>
                      <a:r>
                        <a:rPr lang="en-US" sz="2000" dirty="0" smtClean="0"/>
                        <a:t>0.5 10-month OA II at 600</a:t>
                      </a:r>
                      <a:endParaRPr lang="en-US" sz="2000" dirty="0"/>
                    </a:p>
                  </a:txBody>
                  <a:tcPr/>
                </a:tc>
              </a:tr>
              <a:tr h="477520">
                <a:tc>
                  <a:txBody>
                    <a:bodyPr/>
                    <a:lstStyle/>
                    <a:p>
                      <a:r>
                        <a:rPr lang="en-US" sz="2000" dirty="0" smtClean="0"/>
                        <a:t>Guidance</a:t>
                      </a:r>
                      <a:endParaRPr lang="en-US" sz="2000" dirty="0"/>
                    </a:p>
                  </a:txBody>
                  <a:tcPr/>
                </a:tc>
                <a:tc>
                  <a:txBody>
                    <a:bodyPr/>
                    <a:lstStyle/>
                    <a:p>
                      <a:r>
                        <a:rPr lang="en-US" sz="2000" dirty="0" smtClean="0"/>
                        <a:t>1.5 FTE at 575</a:t>
                      </a:r>
                      <a:endParaRPr lang="en-US" sz="2000" dirty="0"/>
                    </a:p>
                  </a:txBody>
                  <a:tcPr/>
                </a:tc>
                <a:tc>
                  <a:txBody>
                    <a:bodyPr/>
                    <a:lstStyle/>
                    <a:p>
                      <a:r>
                        <a:rPr lang="en-US" sz="2000" dirty="0" smtClean="0"/>
                        <a:t>2.0</a:t>
                      </a:r>
                      <a:r>
                        <a:rPr lang="en-US" sz="2000" baseline="0" dirty="0" smtClean="0"/>
                        <a:t> FTE at 625</a:t>
                      </a:r>
                      <a:endParaRPr lang="en-US" sz="2000" dirty="0"/>
                    </a:p>
                  </a:txBody>
                  <a:tcPr/>
                </a:tc>
              </a:tr>
              <a:tr h="477520">
                <a:tc>
                  <a:txBody>
                    <a:bodyPr/>
                    <a:lstStyle/>
                    <a:p>
                      <a:r>
                        <a:rPr lang="en-US" sz="2000" dirty="0" smtClean="0"/>
                        <a:t>Physical Education</a:t>
                      </a:r>
                      <a:endParaRPr lang="en-US" sz="2000" dirty="0"/>
                    </a:p>
                  </a:txBody>
                  <a:tcPr/>
                </a:tc>
                <a:tc>
                  <a:txBody>
                    <a:bodyPr/>
                    <a:lstStyle/>
                    <a:p>
                      <a:r>
                        <a:rPr lang="en-US" sz="2000" dirty="0" smtClean="0"/>
                        <a:t>3.3 FTE at 660 to 719</a:t>
                      </a:r>
                      <a:endParaRPr lang="en-US" sz="2000" dirty="0"/>
                    </a:p>
                  </a:txBody>
                  <a:tcPr/>
                </a:tc>
                <a:tc>
                  <a:txBody>
                    <a:bodyPr/>
                    <a:lstStyle/>
                    <a:p>
                      <a:r>
                        <a:rPr lang="en-US" sz="2000" dirty="0" smtClean="0"/>
                        <a:t>3.6 FTE at 660 to 719</a:t>
                      </a:r>
                      <a:endParaRPr lang="en-US" sz="2000" dirty="0"/>
                    </a:p>
                  </a:txBody>
                  <a:tcPr/>
                </a:tc>
              </a:tr>
            </a:tbl>
          </a:graphicData>
        </a:graphic>
      </p:graphicFrame>
      <p:sp>
        <p:nvSpPr>
          <p:cNvPr id="6" name="Rectangle 5"/>
          <p:cNvSpPr/>
          <p:nvPr/>
        </p:nvSpPr>
        <p:spPr>
          <a:xfrm>
            <a:off x="0" y="0"/>
            <a:ext cx="457200" cy="18288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4080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554162"/>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smtClean="0"/>
              <a:t>Staffing Standards</a:t>
            </a:r>
            <a:br>
              <a:rPr lang="en-US" sz="4000" dirty="0" smtClean="0"/>
            </a:br>
            <a:r>
              <a:rPr lang="en-US" sz="4000" dirty="0" smtClean="0"/>
              <a:t> (2.1 FTE)     $140, 673</a:t>
            </a:r>
            <a:endParaRPr lang="en-US" sz="4000" dirty="0"/>
          </a:p>
        </p:txBody>
      </p:sp>
      <p:sp>
        <p:nvSpPr>
          <p:cNvPr id="3" name="Content Placeholder 2"/>
          <p:cNvSpPr>
            <a:spLocks noGrp="1"/>
          </p:cNvSpPr>
          <p:nvPr>
            <p:ph idx="1"/>
          </p:nvPr>
        </p:nvSpPr>
        <p:spPr>
          <a:xfrm>
            <a:off x="457200" y="2057400"/>
            <a:ext cx="8229600" cy="4419600"/>
          </a:xfrm>
        </p:spPr>
        <p:txBody>
          <a:bodyPr>
            <a:normAutofit/>
          </a:bodyPr>
          <a:lstStyle/>
          <a:p>
            <a:pPr marL="0" indent="0">
              <a:buNone/>
            </a:pPr>
            <a:r>
              <a:rPr lang="en-US" dirty="0" smtClean="0"/>
              <a:t>Modify Elementary and Middle School Assistant Principal Staffing Standards</a:t>
            </a:r>
          </a:p>
        </p:txBody>
      </p:sp>
      <p:sp>
        <p:nvSpPr>
          <p:cNvPr id="4" name="Slide Number Placeholder 3"/>
          <p:cNvSpPr>
            <a:spLocks noGrp="1"/>
          </p:cNvSpPr>
          <p:nvPr>
            <p:ph type="sldNum" sz="quarter" idx="12"/>
          </p:nvPr>
        </p:nvSpPr>
        <p:spPr/>
        <p:txBody>
          <a:bodyPr/>
          <a:lstStyle/>
          <a:p>
            <a:fld id="{5E8C9590-A1E4-4E5D-99A2-9EEA8B14C8CE}" type="slidenum">
              <a:rPr lang="en-US" smtClean="0"/>
              <a:t>12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417403111"/>
              </p:ext>
            </p:extLst>
          </p:nvPr>
        </p:nvGraphicFramePr>
        <p:xfrm>
          <a:off x="533400" y="3276600"/>
          <a:ext cx="8305800" cy="3220720"/>
        </p:xfrm>
        <a:graphic>
          <a:graphicData uri="http://schemas.openxmlformats.org/drawingml/2006/table">
            <a:tbl>
              <a:tblPr firstRow="1" bandRow="1">
                <a:tableStyleId>{5C22544A-7EE6-4342-B048-85BDC9FD1C3A}</a:tableStyleId>
              </a:tblPr>
              <a:tblGrid>
                <a:gridCol w="2057400"/>
                <a:gridCol w="2971800"/>
                <a:gridCol w="3276600"/>
              </a:tblGrid>
              <a:tr h="477520">
                <a:tc>
                  <a:txBody>
                    <a:bodyPr/>
                    <a:lstStyle/>
                    <a:p>
                      <a:r>
                        <a:rPr lang="en-US" sz="2400" dirty="0" smtClean="0"/>
                        <a:t>Position</a:t>
                      </a:r>
                      <a:endParaRPr lang="en-US" sz="2400" dirty="0"/>
                    </a:p>
                  </a:txBody>
                  <a:tcPr/>
                </a:tc>
                <a:tc>
                  <a:txBody>
                    <a:bodyPr/>
                    <a:lstStyle/>
                    <a:p>
                      <a:r>
                        <a:rPr lang="en-US" sz="2400" dirty="0" smtClean="0"/>
                        <a:t>Current</a:t>
                      </a:r>
                      <a:endParaRPr lang="en-US" sz="2400" dirty="0"/>
                    </a:p>
                  </a:txBody>
                  <a:tcPr/>
                </a:tc>
                <a:tc>
                  <a:txBody>
                    <a:bodyPr/>
                    <a:lstStyle/>
                    <a:p>
                      <a:r>
                        <a:rPr lang="en-US" sz="2400" dirty="0" smtClean="0"/>
                        <a:t> Proposed</a:t>
                      </a:r>
                      <a:endParaRPr lang="en-US" sz="2400" dirty="0"/>
                    </a:p>
                  </a:txBody>
                  <a:tcPr/>
                </a:tc>
              </a:tr>
              <a:tr h="477520">
                <a:tc>
                  <a:txBody>
                    <a:bodyPr/>
                    <a:lstStyle/>
                    <a:p>
                      <a:r>
                        <a:rPr lang="en-US" sz="2400" dirty="0" smtClean="0"/>
                        <a:t>Elementary School</a:t>
                      </a:r>
                      <a:r>
                        <a:rPr lang="en-US" sz="2400" baseline="0" dirty="0" smtClean="0"/>
                        <a:t> Assistant Principal</a:t>
                      </a:r>
                      <a:endParaRPr lang="en-US" sz="2400" dirty="0"/>
                    </a:p>
                  </a:txBody>
                  <a:tcPr/>
                </a:tc>
                <a:tc>
                  <a:txBody>
                    <a:bodyPr/>
                    <a:lstStyle/>
                    <a:p>
                      <a:r>
                        <a:rPr lang="en-US" sz="2400" dirty="0" smtClean="0"/>
                        <a:t>1 Assistant Principal at 400</a:t>
                      </a:r>
                      <a:r>
                        <a:rPr lang="en-US" sz="2400" baseline="0" dirty="0" smtClean="0"/>
                        <a:t> based on a two-year average</a:t>
                      </a:r>
                      <a:endParaRPr lang="en-US" sz="2400" dirty="0"/>
                    </a:p>
                  </a:txBody>
                  <a:tcPr/>
                </a:tc>
                <a:tc>
                  <a:txBody>
                    <a:bodyPr/>
                    <a:lstStyle/>
                    <a:p>
                      <a:r>
                        <a:rPr lang="en-US" sz="2400" dirty="0" smtClean="0"/>
                        <a:t>Add 1</a:t>
                      </a:r>
                      <a:r>
                        <a:rPr lang="en-US" sz="2400" baseline="0" dirty="0" smtClean="0"/>
                        <a:t> 10-month Assistant Principal at 700</a:t>
                      </a:r>
                      <a:endParaRPr lang="en-US" sz="2400" dirty="0"/>
                    </a:p>
                  </a:txBody>
                  <a:tcPr/>
                </a:tc>
              </a:tr>
              <a:tr h="558800">
                <a:tc>
                  <a:txBody>
                    <a:bodyPr/>
                    <a:lstStyle/>
                    <a:p>
                      <a:r>
                        <a:rPr lang="en-US" sz="2400" dirty="0" smtClean="0"/>
                        <a:t>Middle School Assistant</a:t>
                      </a:r>
                      <a:r>
                        <a:rPr lang="en-US" sz="2400" baseline="0" dirty="0" smtClean="0"/>
                        <a:t> Principal</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1 Assistant Principal at 400</a:t>
                      </a:r>
                      <a:r>
                        <a:rPr lang="en-US" sz="2400" baseline="0" dirty="0" smtClean="0"/>
                        <a:t> based on a two-year average</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Add 1</a:t>
                      </a:r>
                      <a:r>
                        <a:rPr lang="en-US" sz="2400" baseline="0" dirty="0" smtClean="0"/>
                        <a:t> 10-month Assistant Principal at 700</a:t>
                      </a:r>
                      <a:endParaRPr lang="en-US" sz="2400" dirty="0" smtClean="0"/>
                    </a:p>
                  </a:txBody>
                  <a:tcPr/>
                </a:tc>
              </a:tr>
            </a:tbl>
          </a:graphicData>
        </a:graphic>
      </p:graphicFrame>
      <p:sp>
        <p:nvSpPr>
          <p:cNvPr id="6" name="Rectangle 5"/>
          <p:cNvSpPr/>
          <p:nvPr/>
        </p:nvSpPr>
        <p:spPr>
          <a:xfrm>
            <a:off x="0" y="32657"/>
            <a:ext cx="457200" cy="1828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6712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smtClean="0"/>
              <a:t>Special Education Staffing    (2.5 FTE)     $167,467</a:t>
            </a:r>
            <a:endParaRPr lang="en-US" sz="4000" dirty="0"/>
          </a:p>
        </p:txBody>
      </p:sp>
      <p:sp>
        <p:nvSpPr>
          <p:cNvPr id="3" name="Content Placeholder 2"/>
          <p:cNvSpPr>
            <a:spLocks noGrp="1"/>
          </p:cNvSpPr>
          <p:nvPr>
            <p:ph idx="1"/>
          </p:nvPr>
        </p:nvSpPr>
        <p:spPr>
          <a:xfrm>
            <a:off x="457200" y="1905000"/>
            <a:ext cx="8229600" cy="4800600"/>
          </a:xfrm>
        </p:spPr>
        <p:txBody>
          <a:bodyPr>
            <a:normAutofit/>
          </a:bodyPr>
          <a:lstStyle/>
          <a:p>
            <a:pPr marL="0" indent="0">
              <a:buNone/>
            </a:pPr>
            <a:r>
              <a:rPr lang="en-US" sz="2800" dirty="0"/>
              <a:t>Special Education </a:t>
            </a:r>
            <a:r>
              <a:rPr lang="en-US" sz="2800" dirty="0" smtClean="0"/>
              <a:t>Teachers</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3000" dirty="0" smtClean="0"/>
          </a:p>
          <a:p>
            <a:pPr marL="0" indent="0">
              <a:buNone/>
            </a:pPr>
            <a:r>
              <a:rPr lang="en-US" sz="3000" dirty="0" smtClean="0"/>
              <a:t>Total </a:t>
            </a:r>
            <a:r>
              <a:rPr lang="en-US" sz="3000" dirty="0"/>
              <a:t>points / by 20 = FTE required by </a:t>
            </a:r>
            <a:r>
              <a:rPr lang="en-US" sz="3000" dirty="0" smtClean="0"/>
              <a:t>VADOE</a:t>
            </a:r>
          </a:p>
          <a:p>
            <a:pPr marL="0" indent="0">
              <a:buNone/>
            </a:pPr>
            <a:r>
              <a:rPr lang="en-US" sz="3000" dirty="0" smtClean="0"/>
              <a:t>Self-contained </a:t>
            </a:r>
            <a:r>
              <a:rPr lang="en-US" sz="3000" dirty="0"/>
              <a:t>classes = 1 Teacher, 2 TAs to 8 Children</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36755862"/>
              </p:ext>
            </p:extLst>
          </p:nvPr>
        </p:nvGraphicFramePr>
        <p:xfrm>
          <a:off x="1143000" y="2514600"/>
          <a:ext cx="6477000" cy="2499360"/>
        </p:xfrm>
        <a:graphic>
          <a:graphicData uri="http://schemas.openxmlformats.org/drawingml/2006/table">
            <a:tbl>
              <a:tblPr firstRow="1" bandRow="1">
                <a:tableStyleId>{5C22544A-7EE6-4342-B048-85BDC9FD1C3A}</a:tableStyleId>
              </a:tblPr>
              <a:tblGrid>
                <a:gridCol w="3238500"/>
                <a:gridCol w="3238500"/>
              </a:tblGrid>
              <a:tr h="483704">
                <a:tc>
                  <a:txBody>
                    <a:bodyPr/>
                    <a:lstStyle/>
                    <a:p>
                      <a:pPr algn="ctr"/>
                      <a:r>
                        <a:rPr lang="en-US" sz="2800" dirty="0" smtClean="0"/>
                        <a:t>IEP  Services </a:t>
                      </a:r>
                      <a:endParaRPr lang="en-US" sz="2800" dirty="0"/>
                    </a:p>
                  </a:txBody>
                  <a:tcPr anchor="ctr"/>
                </a:tc>
                <a:tc>
                  <a:txBody>
                    <a:bodyPr/>
                    <a:lstStyle/>
                    <a:p>
                      <a:pPr algn="ctr"/>
                      <a:r>
                        <a:rPr lang="en-US" sz="2800" dirty="0" smtClean="0"/>
                        <a:t>Points</a:t>
                      </a:r>
                      <a:endParaRPr lang="en-US" sz="2800" dirty="0"/>
                    </a:p>
                  </a:txBody>
                  <a:tcPr anchor="ctr"/>
                </a:tc>
              </a:tr>
              <a:tr h="483704">
                <a:tc>
                  <a:txBody>
                    <a:bodyPr/>
                    <a:lstStyle/>
                    <a:p>
                      <a:pPr algn="ctr"/>
                      <a:r>
                        <a:rPr lang="en-US" sz="2800" dirty="0" smtClean="0"/>
                        <a:t>1 – 49%</a:t>
                      </a:r>
                      <a:endParaRPr lang="en-US" sz="2800" dirty="0"/>
                    </a:p>
                  </a:txBody>
                  <a:tcPr anchor="ctr"/>
                </a:tc>
                <a:tc>
                  <a:txBody>
                    <a:bodyPr/>
                    <a:lstStyle/>
                    <a:p>
                      <a:pPr algn="ctr"/>
                      <a:r>
                        <a:rPr lang="en-US" sz="2800" dirty="0" smtClean="0"/>
                        <a:t>1</a:t>
                      </a:r>
                      <a:endParaRPr lang="en-US" sz="2800" dirty="0"/>
                    </a:p>
                  </a:txBody>
                  <a:tcPr anchor="ctr"/>
                </a:tc>
              </a:tr>
              <a:tr h="483704">
                <a:tc>
                  <a:txBody>
                    <a:bodyPr/>
                    <a:lstStyle/>
                    <a:p>
                      <a:pPr algn="ctr"/>
                      <a:r>
                        <a:rPr lang="en-US" sz="2800" dirty="0" smtClean="0"/>
                        <a:t>50 – 100%</a:t>
                      </a:r>
                      <a:endParaRPr lang="en-US" sz="2800" dirty="0"/>
                    </a:p>
                  </a:txBody>
                  <a:tcPr anchor="ctr"/>
                </a:tc>
                <a:tc>
                  <a:txBody>
                    <a:bodyPr/>
                    <a:lstStyle/>
                    <a:p>
                      <a:pPr algn="ctr"/>
                      <a:r>
                        <a:rPr lang="en-US" sz="2800" dirty="0" smtClean="0"/>
                        <a:t>2.5</a:t>
                      </a:r>
                      <a:endParaRPr lang="en-US" sz="2800" dirty="0"/>
                    </a:p>
                  </a:txBody>
                  <a:tcPr anchor="ctr"/>
                </a:tc>
              </a:tr>
              <a:tr h="834887">
                <a:tc>
                  <a:txBody>
                    <a:bodyPr/>
                    <a:lstStyle/>
                    <a:p>
                      <a:pPr algn="ctr"/>
                      <a:r>
                        <a:rPr lang="en-US" sz="2800" dirty="0" smtClean="0"/>
                        <a:t>50 – 100% Autism</a:t>
                      </a:r>
                      <a:r>
                        <a:rPr lang="en-US" sz="2800" baseline="0" dirty="0" smtClean="0"/>
                        <a:t> or Multiple Disabilities</a:t>
                      </a:r>
                      <a:endParaRPr lang="en-US" sz="2800" dirty="0"/>
                    </a:p>
                  </a:txBody>
                  <a:tcPr anchor="ctr"/>
                </a:tc>
                <a:tc>
                  <a:txBody>
                    <a:bodyPr/>
                    <a:lstStyle/>
                    <a:p>
                      <a:pPr algn="ctr"/>
                      <a:r>
                        <a:rPr lang="en-US" sz="2800" dirty="0" smtClean="0"/>
                        <a:t>3.3</a:t>
                      </a:r>
                      <a:endParaRPr lang="en-US" sz="2800" dirty="0"/>
                    </a:p>
                  </a:txBody>
                  <a:tcPr anchor="ctr"/>
                </a:tc>
              </a:tr>
            </a:tbl>
          </a:graphicData>
        </a:graphic>
      </p:graphicFrame>
      <p:sp>
        <p:nvSpPr>
          <p:cNvPr id="5" name="Slide Number Placeholder 4"/>
          <p:cNvSpPr>
            <a:spLocks noGrp="1"/>
          </p:cNvSpPr>
          <p:nvPr>
            <p:ph type="sldNum" sz="quarter" idx="12"/>
          </p:nvPr>
        </p:nvSpPr>
        <p:spPr/>
        <p:txBody>
          <a:bodyPr/>
          <a:lstStyle/>
          <a:p>
            <a:fld id="{5E8C9590-A1E4-4E5D-99A2-9EEA8B14C8CE}" type="slidenum">
              <a:rPr lang="en-US" smtClean="0"/>
              <a:t>13</a:t>
            </a:fld>
            <a:endParaRPr lang="en-US"/>
          </a:p>
        </p:txBody>
      </p:sp>
      <p:sp>
        <p:nvSpPr>
          <p:cNvPr id="6" name="Rectangle 5"/>
          <p:cNvSpPr/>
          <p:nvPr/>
        </p:nvSpPr>
        <p:spPr>
          <a:xfrm>
            <a:off x="0" y="0"/>
            <a:ext cx="457200" cy="1828800"/>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7674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a:t>Special Education Staffing</a:t>
            </a:r>
            <a:br>
              <a:rPr lang="en-US" sz="4000" dirty="0"/>
            </a:br>
            <a:endParaRPr lang="en-US" sz="4000" dirty="0"/>
          </a:p>
        </p:txBody>
      </p:sp>
      <p:sp>
        <p:nvSpPr>
          <p:cNvPr id="4" name="Content Placeholder 3"/>
          <p:cNvSpPr>
            <a:spLocks noGrp="1"/>
          </p:cNvSpPr>
          <p:nvPr>
            <p:ph idx="1"/>
          </p:nvPr>
        </p:nvSpPr>
        <p:spPr/>
        <p:txBody>
          <a:bodyPr>
            <a:normAutofit/>
          </a:bodyPr>
          <a:lstStyle/>
          <a:p>
            <a:r>
              <a:rPr lang="en-US" dirty="0" smtClean="0"/>
              <a:t>Special Education Teaching Assistants</a:t>
            </a:r>
          </a:p>
          <a:p>
            <a:pPr lvl="1"/>
            <a:r>
              <a:rPr lang="en-US" sz="3200" dirty="0" smtClean="0"/>
              <a:t>Self-contained classes = 1 Teacher, 2 TAs to 8 Children</a:t>
            </a:r>
          </a:p>
        </p:txBody>
      </p:sp>
      <p:sp>
        <p:nvSpPr>
          <p:cNvPr id="2" name="Slide Number Placeholder 1"/>
          <p:cNvSpPr>
            <a:spLocks noGrp="1"/>
          </p:cNvSpPr>
          <p:nvPr>
            <p:ph type="sldNum" sz="quarter" idx="12"/>
          </p:nvPr>
        </p:nvSpPr>
        <p:spPr/>
        <p:txBody>
          <a:bodyPr/>
          <a:lstStyle/>
          <a:p>
            <a:fld id="{65144364-14DE-4A0D-B5B6-043AA5F97D8E}" type="slidenum">
              <a:rPr lang="en-US" smtClean="0"/>
              <a:pPr/>
              <a:t>14</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353343680"/>
              </p:ext>
            </p:extLst>
          </p:nvPr>
        </p:nvGraphicFramePr>
        <p:xfrm>
          <a:off x="762000" y="3581400"/>
          <a:ext cx="7315200" cy="2887980"/>
        </p:xfrm>
        <a:graphic>
          <a:graphicData uri="http://schemas.openxmlformats.org/drawingml/2006/table">
            <a:tbl>
              <a:tblPr firstRow="1" bandRow="1">
                <a:tableStyleId>{5C22544A-7EE6-4342-B048-85BDC9FD1C3A}</a:tableStyleId>
              </a:tblPr>
              <a:tblGrid>
                <a:gridCol w="3657600"/>
                <a:gridCol w="3657600"/>
              </a:tblGrid>
              <a:tr h="647700">
                <a:tc>
                  <a:txBody>
                    <a:bodyPr/>
                    <a:lstStyle/>
                    <a:p>
                      <a:pPr algn="ctr"/>
                      <a:r>
                        <a:rPr lang="en-US" sz="2800" dirty="0" smtClean="0"/>
                        <a:t>Level</a:t>
                      </a:r>
                      <a:endParaRPr lang="en-US" sz="2800" dirty="0"/>
                    </a:p>
                  </a:txBody>
                  <a:tcPr anchor="ctr"/>
                </a:tc>
                <a:tc>
                  <a:txBody>
                    <a:bodyPr/>
                    <a:lstStyle/>
                    <a:p>
                      <a:pPr algn="ctr"/>
                      <a:r>
                        <a:rPr lang="en-US" sz="2800" dirty="0" smtClean="0"/>
                        <a:t>Staffing</a:t>
                      </a:r>
                      <a:endParaRPr lang="en-US" sz="2800" dirty="0"/>
                    </a:p>
                  </a:txBody>
                  <a:tcPr anchor="ctr"/>
                </a:tc>
              </a:tr>
              <a:tr h="647700">
                <a:tc>
                  <a:txBody>
                    <a:bodyPr/>
                    <a:lstStyle/>
                    <a:p>
                      <a:pPr algn="ctr"/>
                      <a:r>
                        <a:rPr lang="en-US" sz="2800" dirty="0" smtClean="0"/>
                        <a:t>High School</a:t>
                      </a:r>
                      <a:endParaRPr lang="en-US" sz="2800" dirty="0"/>
                    </a:p>
                  </a:txBody>
                  <a:tcPr anchor="ctr"/>
                </a:tc>
                <a:tc>
                  <a:txBody>
                    <a:bodyPr/>
                    <a:lstStyle/>
                    <a:p>
                      <a:pPr algn="ctr"/>
                      <a:r>
                        <a:rPr lang="en-US" sz="2800" dirty="0" smtClean="0"/>
                        <a:t>3</a:t>
                      </a:r>
                    </a:p>
                  </a:txBody>
                  <a:tcPr anchor="ctr"/>
                </a:tc>
              </a:tr>
              <a:tr h="647700">
                <a:tc>
                  <a:txBody>
                    <a:bodyPr/>
                    <a:lstStyle/>
                    <a:p>
                      <a:pPr algn="ctr"/>
                      <a:r>
                        <a:rPr lang="en-US" sz="2800" dirty="0" smtClean="0"/>
                        <a:t>Middle School</a:t>
                      </a:r>
                      <a:endParaRPr lang="en-US" sz="2800" dirty="0"/>
                    </a:p>
                  </a:txBody>
                  <a:tcPr anchor="ctr"/>
                </a:tc>
                <a:tc>
                  <a:txBody>
                    <a:bodyPr/>
                    <a:lstStyle/>
                    <a:p>
                      <a:pPr algn="ctr"/>
                      <a:r>
                        <a:rPr lang="en-US" sz="2800" dirty="0" smtClean="0"/>
                        <a:t>1</a:t>
                      </a:r>
                      <a:endParaRPr lang="en-US" sz="2800" dirty="0"/>
                    </a:p>
                  </a:txBody>
                  <a:tcPr anchor="ctr"/>
                </a:tc>
              </a:tr>
              <a:tr h="647700">
                <a:tc>
                  <a:txBody>
                    <a:bodyPr/>
                    <a:lstStyle/>
                    <a:p>
                      <a:pPr algn="ctr"/>
                      <a:r>
                        <a:rPr lang="en-US" sz="2800" dirty="0" smtClean="0"/>
                        <a:t>Elementary</a:t>
                      </a:r>
                      <a:endParaRPr lang="en-US" sz="2800" dirty="0"/>
                    </a:p>
                  </a:txBody>
                  <a:tcPr anchor="ctr"/>
                </a:tc>
                <a:tc>
                  <a:txBody>
                    <a:bodyPr/>
                    <a:lstStyle/>
                    <a:p>
                      <a:pPr algn="ctr"/>
                      <a:r>
                        <a:rPr lang="en-US" sz="2800" dirty="0" smtClean="0"/>
                        <a:t>Based on student</a:t>
                      </a:r>
                      <a:r>
                        <a:rPr lang="en-US" sz="2800" baseline="0" dirty="0" smtClean="0"/>
                        <a:t> need or IEP</a:t>
                      </a:r>
                      <a:endParaRPr lang="en-US" sz="2800" dirty="0"/>
                    </a:p>
                  </a:txBody>
                  <a:tcPr anchor="ctr"/>
                </a:tc>
              </a:tr>
            </a:tbl>
          </a:graphicData>
        </a:graphic>
      </p:graphicFrame>
      <p:sp>
        <p:nvSpPr>
          <p:cNvPr id="6" name="Rectangle 5"/>
          <p:cNvSpPr/>
          <p:nvPr/>
        </p:nvSpPr>
        <p:spPr>
          <a:xfrm>
            <a:off x="0" y="0"/>
            <a:ext cx="457200" cy="1828800"/>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416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1143000"/>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a:t>Special Education Staffing</a:t>
            </a:r>
            <a:br>
              <a:rPr lang="en-US" sz="4000" dirty="0"/>
            </a:br>
            <a:endParaRPr lang="en-US" sz="4000" dirty="0"/>
          </a:p>
        </p:txBody>
      </p:sp>
      <p:sp>
        <p:nvSpPr>
          <p:cNvPr id="4" name="Content Placeholder 3"/>
          <p:cNvSpPr>
            <a:spLocks noGrp="1"/>
          </p:cNvSpPr>
          <p:nvPr>
            <p:ph idx="1"/>
          </p:nvPr>
        </p:nvSpPr>
        <p:spPr>
          <a:xfrm>
            <a:off x="457200" y="1371600"/>
            <a:ext cx="8229600" cy="5105400"/>
          </a:xfrm>
        </p:spPr>
        <p:txBody>
          <a:bodyPr>
            <a:noAutofit/>
          </a:bodyPr>
          <a:lstStyle/>
          <a:p>
            <a:pPr marL="0" indent="0" algn="ctr">
              <a:buNone/>
            </a:pPr>
            <a:r>
              <a:rPr lang="en-US" dirty="0" smtClean="0"/>
              <a:t>Psychologists</a:t>
            </a:r>
          </a:p>
          <a:p>
            <a:pPr marL="457200" lvl="1" indent="0">
              <a:buNone/>
            </a:pPr>
            <a:r>
              <a:rPr lang="en-US" sz="3200" dirty="0" smtClean="0"/>
              <a:t>Elementary</a:t>
            </a:r>
          </a:p>
          <a:p>
            <a:pPr lvl="2"/>
            <a:r>
              <a:rPr lang="en-US" dirty="0" smtClean="0"/>
              <a:t>.4 FTE minimum support</a:t>
            </a:r>
          </a:p>
          <a:p>
            <a:pPr lvl="2"/>
            <a:r>
              <a:rPr lang="en-US" dirty="0" smtClean="0"/>
              <a:t>FTE at approx. 10% of student population</a:t>
            </a:r>
          </a:p>
          <a:p>
            <a:pPr marL="457200" lvl="1" indent="0">
              <a:buNone/>
            </a:pPr>
            <a:r>
              <a:rPr lang="en-US" sz="3200" dirty="0" smtClean="0"/>
              <a:t>Middle School</a:t>
            </a:r>
          </a:p>
          <a:p>
            <a:pPr lvl="2"/>
            <a:r>
              <a:rPr lang="en-US" dirty="0" smtClean="0"/>
              <a:t>FTE at approx. 10% of student population</a:t>
            </a:r>
            <a:endParaRPr lang="en-US" dirty="0"/>
          </a:p>
          <a:p>
            <a:pPr marL="457200" lvl="1" indent="0">
              <a:buNone/>
            </a:pPr>
            <a:r>
              <a:rPr lang="en-US" sz="3200" dirty="0" smtClean="0"/>
              <a:t>Other Assignments Based on Experience</a:t>
            </a:r>
          </a:p>
          <a:p>
            <a:pPr lvl="2"/>
            <a:r>
              <a:rPr lang="en-US" dirty="0" smtClean="0"/>
              <a:t>High Schools (1.4 FTE)</a:t>
            </a:r>
          </a:p>
          <a:p>
            <a:pPr lvl="3"/>
            <a:r>
              <a:rPr lang="en-US" sz="2400" dirty="0" smtClean="0"/>
              <a:t>Utilize Social Workers and Psychologist Hybrid</a:t>
            </a:r>
          </a:p>
          <a:p>
            <a:pPr lvl="2"/>
            <a:r>
              <a:rPr lang="en-US" dirty="0" smtClean="0"/>
              <a:t>Private School Evaluation (.3 FTE)</a:t>
            </a:r>
          </a:p>
          <a:p>
            <a:pPr lvl="2"/>
            <a:r>
              <a:rPr lang="en-US" dirty="0" smtClean="0"/>
              <a:t>Preschool Evaluation (.5 FTE)</a:t>
            </a:r>
          </a:p>
        </p:txBody>
      </p:sp>
      <p:sp>
        <p:nvSpPr>
          <p:cNvPr id="2" name="Slide Number Placeholder 1"/>
          <p:cNvSpPr>
            <a:spLocks noGrp="1"/>
          </p:cNvSpPr>
          <p:nvPr>
            <p:ph type="sldNum" sz="quarter" idx="12"/>
          </p:nvPr>
        </p:nvSpPr>
        <p:spPr/>
        <p:txBody>
          <a:bodyPr/>
          <a:lstStyle/>
          <a:p>
            <a:fld id="{65144364-14DE-4A0D-B5B6-043AA5F97D8E}" type="slidenum">
              <a:rPr lang="en-US" smtClean="0"/>
              <a:pPr/>
              <a:t>15</a:t>
            </a:fld>
            <a:endParaRPr lang="en-US"/>
          </a:p>
        </p:txBody>
      </p:sp>
      <p:sp>
        <p:nvSpPr>
          <p:cNvPr id="5" name="Rectangle 4"/>
          <p:cNvSpPr/>
          <p:nvPr/>
        </p:nvSpPr>
        <p:spPr>
          <a:xfrm>
            <a:off x="0" y="0"/>
            <a:ext cx="457200" cy="1828800"/>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59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rPr>
              <a:t>Initiatives</a:t>
            </a:r>
            <a:r>
              <a:rPr lang="en-US" sz="3600" dirty="0"/>
              <a:t/>
            </a:r>
            <a:br>
              <a:rPr lang="en-US" sz="3600" dirty="0"/>
            </a:br>
            <a:r>
              <a:rPr lang="en-US" sz="4000" dirty="0"/>
              <a:t>Special Education Staffing</a:t>
            </a:r>
          </a:p>
        </p:txBody>
      </p:sp>
      <p:sp>
        <p:nvSpPr>
          <p:cNvPr id="4" name="Content Placeholder 3"/>
          <p:cNvSpPr>
            <a:spLocks noGrp="1"/>
          </p:cNvSpPr>
          <p:nvPr>
            <p:ph idx="1"/>
          </p:nvPr>
        </p:nvSpPr>
        <p:spPr>
          <a:xfrm>
            <a:off x="457200" y="1524000"/>
            <a:ext cx="8229600" cy="4800600"/>
          </a:xfrm>
        </p:spPr>
        <p:txBody>
          <a:bodyPr>
            <a:normAutofit lnSpcReduction="10000"/>
          </a:bodyPr>
          <a:lstStyle/>
          <a:p>
            <a:pPr marL="0" indent="0" algn="ctr">
              <a:buNone/>
            </a:pPr>
            <a:r>
              <a:rPr lang="en-US" i="1" dirty="0" smtClean="0"/>
              <a:t>Speech Pathologists </a:t>
            </a:r>
          </a:p>
          <a:p>
            <a:pPr lvl="1">
              <a:buFont typeface="Arial" pitchFamily="34" charset="0"/>
              <a:buChar char="•"/>
            </a:pPr>
            <a:r>
              <a:rPr lang="en-US" dirty="0" smtClean="0"/>
              <a:t>Caseload Target of 50</a:t>
            </a:r>
          </a:p>
          <a:p>
            <a:pPr lvl="1">
              <a:buFont typeface="Arial" pitchFamily="34" charset="0"/>
              <a:buChar char="•"/>
            </a:pPr>
            <a:r>
              <a:rPr lang="en-US" dirty="0" smtClean="0"/>
              <a:t>Division broken up into “Zones”</a:t>
            </a:r>
            <a:endParaRPr lang="en-US" dirty="0"/>
          </a:p>
          <a:p>
            <a:pPr lvl="1">
              <a:buFont typeface="Arial" pitchFamily="34" charset="0"/>
              <a:buChar char="•"/>
            </a:pPr>
            <a:r>
              <a:rPr lang="en-US" dirty="0" smtClean="0"/>
              <a:t>Caseloads at each school   x   10% = FTE</a:t>
            </a:r>
          </a:p>
          <a:p>
            <a:pPr lvl="1">
              <a:buFont typeface="Arial" pitchFamily="34" charset="0"/>
              <a:buChar char="•"/>
            </a:pPr>
            <a:r>
              <a:rPr lang="en-US" dirty="0" smtClean="0"/>
              <a:t>Zones staffed to cover the projected caseloads </a:t>
            </a:r>
          </a:p>
          <a:p>
            <a:pPr marL="0" indent="0" algn="ctr">
              <a:buNone/>
            </a:pPr>
            <a:r>
              <a:rPr lang="en-US" i="1" dirty="0" smtClean="0"/>
              <a:t>Occupational Therapists</a:t>
            </a:r>
          </a:p>
          <a:p>
            <a:pPr lvl="1">
              <a:buFont typeface="Arial" pitchFamily="34" charset="0"/>
              <a:buChar char="•"/>
            </a:pPr>
            <a:r>
              <a:rPr lang="en-US" dirty="0" smtClean="0"/>
              <a:t>Caseload Targets of 40-50</a:t>
            </a:r>
          </a:p>
          <a:p>
            <a:pPr marL="0" indent="0" algn="ctr">
              <a:buNone/>
            </a:pPr>
            <a:r>
              <a:rPr lang="en-US" i="1" dirty="0" smtClean="0"/>
              <a:t>Physical Therapists</a:t>
            </a:r>
            <a:r>
              <a:rPr lang="en-US" sz="2800" dirty="0" smtClean="0"/>
              <a:t> </a:t>
            </a:r>
          </a:p>
          <a:p>
            <a:pPr lvl="1">
              <a:buFont typeface="Arial" pitchFamily="34" charset="0"/>
              <a:buChar char="•"/>
            </a:pPr>
            <a:r>
              <a:rPr lang="en-US" dirty="0" smtClean="0"/>
              <a:t>Caseload Targets of 40-50</a:t>
            </a:r>
          </a:p>
          <a:p>
            <a:endParaRPr lang="en-US" dirty="0" smtClean="0"/>
          </a:p>
        </p:txBody>
      </p:sp>
      <p:sp>
        <p:nvSpPr>
          <p:cNvPr id="2" name="Slide Number Placeholder 1"/>
          <p:cNvSpPr>
            <a:spLocks noGrp="1"/>
          </p:cNvSpPr>
          <p:nvPr>
            <p:ph type="sldNum" sz="quarter" idx="12"/>
          </p:nvPr>
        </p:nvSpPr>
        <p:spPr/>
        <p:txBody>
          <a:bodyPr/>
          <a:lstStyle/>
          <a:p>
            <a:fld id="{65144364-14DE-4A0D-B5B6-043AA5F97D8E}" type="slidenum">
              <a:rPr lang="en-US" smtClean="0"/>
              <a:pPr/>
              <a:t>16</a:t>
            </a:fld>
            <a:endParaRPr lang="en-US"/>
          </a:p>
        </p:txBody>
      </p:sp>
      <p:sp>
        <p:nvSpPr>
          <p:cNvPr id="5" name="Rectangle 4"/>
          <p:cNvSpPr/>
          <p:nvPr/>
        </p:nvSpPr>
        <p:spPr>
          <a:xfrm>
            <a:off x="0" y="0"/>
            <a:ext cx="457200" cy="1828800"/>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684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effectLst>
                  <a:outerShdw blurRad="38100" dist="38100" dir="2700000" algn="tl">
                    <a:srgbClr val="000000">
                      <a:alpha val="43137"/>
                    </a:srgbClr>
                  </a:outerShdw>
                </a:effectLst>
              </a:rPr>
              <a:t>Initiatives</a:t>
            </a:r>
            <a:r>
              <a:rPr lang="en-US" dirty="0"/>
              <a:t/>
            </a:r>
            <a:br>
              <a:rPr lang="en-US" dirty="0"/>
            </a:br>
            <a:r>
              <a:rPr lang="en-US" sz="2400" dirty="0" smtClean="0"/>
              <a:t>Increase ESOL Staffing    (1 FTE)     $66,987</a:t>
            </a:r>
            <a:endParaRPr lang="en-US" sz="2400" dirty="0"/>
          </a:p>
        </p:txBody>
      </p:sp>
      <p:sp>
        <p:nvSpPr>
          <p:cNvPr id="4" name="Content Placeholder 3"/>
          <p:cNvSpPr>
            <a:spLocks noGrp="1"/>
          </p:cNvSpPr>
          <p:nvPr>
            <p:ph idx="1"/>
          </p:nvPr>
        </p:nvSpPr>
        <p:spPr>
          <a:xfrm>
            <a:off x="533400" y="1756234"/>
            <a:ext cx="8229600" cy="990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smtClean="0">
                <a:latin typeface="Garamond" pitchFamily="84" charset="0"/>
              </a:rPr>
              <a:t>ESOL Program Mission</a:t>
            </a:r>
            <a:endParaRPr lang="en-US" sz="5400"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2962" r="10502"/>
          <a:stretch/>
        </p:blipFill>
        <p:spPr>
          <a:xfrm>
            <a:off x="304800" y="2723084"/>
            <a:ext cx="4503778" cy="4134916"/>
          </a:xfrm>
          <a:prstGeom prst="rect">
            <a:avLst/>
          </a:prstGeom>
        </p:spPr>
      </p:pic>
      <p:sp>
        <p:nvSpPr>
          <p:cNvPr id="6" name="Rectangle 5"/>
          <p:cNvSpPr/>
          <p:nvPr/>
        </p:nvSpPr>
        <p:spPr>
          <a:xfrm>
            <a:off x="4800600" y="2716157"/>
            <a:ext cx="4114800" cy="4134916"/>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t>To prepare emergent bilingual students to succeed civically, socially, and economically in a global community.</a:t>
            </a:r>
          </a:p>
        </p:txBody>
      </p:sp>
      <p:sp>
        <p:nvSpPr>
          <p:cNvPr id="3" name="Slide Number Placeholder 2"/>
          <p:cNvSpPr>
            <a:spLocks noGrp="1"/>
          </p:cNvSpPr>
          <p:nvPr>
            <p:ph type="sldNum" sz="quarter" idx="12"/>
          </p:nvPr>
        </p:nvSpPr>
        <p:spPr/>
        <p:txBody>
          <a:bodyPr/>
          <a:lstStyle/>
          <a:p>
            <a:fld id="{5E8C9590-A1E4-4E5D-99A2-9EEA8B14C8CE}" type="slidenum">
              <a:rPr lang="en-US" smtClean="0"/>
              <a:t>17</a:t>
            </a:fld>
            <a:endParaRPr lang="en-US"/>
          </a:p>
        </p:txBody>
      </p:sp>
      <p:sp>
        <p:nvSpPr>
          <p:cNvPr id="7" name="Rectangle 6"/>
          <p:cNvSpPr/>
          <p:nvPr/>
        </p:nvSpPr>
        <p:spPr>
          <a:xfrm>
            <a:off x="0" y="0"/>
            <a:ext cx="457200" cy="1828800"/>
          </a:xfrm>
          <a:prstGeom prst="rect">
            <a:avLst/>
          </a:prstGeom>
          <a:solidFill>
            <a:schemeClr val="accent4">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398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4071" y="381000"/>
            <a:ext cx="8532011" cy="1390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latin typeface="Garamond" pitchFamily="84" charset="0"/>
              </a:rPr>
              <a:t>ACPS ESOL Students by Level</a:t>
            </a:r>
          </a:p>
          <a:p>
            <a:pPr algn="ctr"/>
            <a:r>
              <a:rPr lang="en-US" sz="2400" dirty="0" smtClean="0">
                <a:latin typeface="Garamond" pitchFamily="84" charset="0"/>
              </a:rPr>
              <a:t>January, 2013</a:t>
            </a:r>
            <a:endParaRPr lang="en-US" sz="24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89" y="2209800"/>
            <a:ext cx="790097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5E8C9590-A1E4-4E5D-99A2-9EEA8B14C8CE}" type="slidenum">
              <a:rPr lang="en-US" smtClean="0"/>
              <a:t>18</a:t>
            </a:fld>
            <a:endParaRPr lang="en-US"/>
          </a:p>
        </p:txBody>
      </p:sp>
      <p:sp>
        <p:nvSpPr>
          <p:cNvPr id="5" name="Rectangle 4"/>
          <p:cNvSpPr/>
          <p:nvPr/>
        </p:nvSpPr>
        <p:spPr>
          <a:xfrm>
            <a:off x="0" y="0"/>
            <a:ext cx="457200" cy="1828800"/>
          </a:xfrm>
          <a:prstGeom prst="rect">
            <a:avLst/>
          </a:prstGeom>
          <a:solidFill>
            <a:schemeClr val="accent4">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87393520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28600"/>
            <a:ext cx="8629650" cy="1390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latin typeface="Garamond" pitchFamily="84" charset="0"/>
              </a:rPr>
              <a:t>Federal Funding</a:t>
            </a:r>
            <a:endParaRPr lang="en-US" sz="2400" dirty="0"/>
          </a:p>
        </p:txBody>
      </p:sp>
      <p:sp>
        <p:nvSpPr>
          <p:cNvPr id="2" name="TextBox 1"/>
          <p:cNvSpPr txBox="1"/>
          <p:nvPr/>
        </p:nvSpPr>
        <p:spPr>
          <a:xfrm>
            <a:off x="155448" y="2974776"/>
            <a:ext cx="2718816" cy="3170099"/>
          </a:xfrm>
          <a:prstGeom prst="rect">
            <a:avLst/>
          </a:prstGeom>
          <a:noFill/>
          <a:ln>
            <a:solidFill>
              <a:schemeClr val="accent1"/>
            </a:solidFill>
          </a:ln>
        </p:spPr>
        <p:txBody>
          <a:bodyPr wrap="square" rtlCol="0">
            <a:spAutoFit/>
          </a:bodyPr>
          <a:lstStyle/>
          <a:p>
            <a:pPr marL="285750" indent="-285750">
              <a:buFont typeface="Arial" pitchFamily="34" charset="0"/>
              <a:buChar char="•"/>
            </a:pPr>
            <a:r>
              <a:rPr lang="en-US" sz="2000" dirty="0" smtClean="0"/>
              <a:t>Instructional Liaisons</a:t>
            </a:r>
          </a:p>
          <a:p>
            <a:r>
              <a:rPr lang="en-US" sz="2000" dirty="0"/>
              <a:t> </a:t>
            </a:r>
            <a:r>
              <a:rPr lang="en-US" sz="2000" dirty="0" smtClean="0"/>
              <a:t>    .4 FTE</a:t>
            </a:r>
          </a:p>
          <a:p>
            <a:pPr marL="285750" indent="-285750">
              <a:buFont typeface="Arial" pitchFamily="34" charset="0"/>
              <a:buChar char="•"/>
            </a:pPr>
            <a:r>
              <a:rPr lang="en-US" sz="2000" dirty="0" smtClean="0"/>
              <a:t>ESOL Coaching</a:t>
            </a:r>
          </a:p>
          <a:p>
            <a:r>
              <a:rPr lang="en-US" sz="2000" dirty="0"/>
              <a:t> </a:t>
            </a:r>
            <a:r>
              <a:rPr lang="en-US" sz="2000" dirty="0" smtClean="0"/>
              <a:t>    .3 </a:t>
            </a:r>
            <a:r>
              <a:rPr lang="en-US" sz="2000" dirty="0"/>
              <a:t>FTE </a:t>
            </a:r>
            <a:endParaRPr lang="en-US" sz="2000" dirty="0" smtClean="0"/>
          </a:p>
          <a:p>
            <a:pPr marL="285750" indent="-285750">
              <a:buFont typeface="Arial" pitchFamily="34" charset="0"/>
              <a:buChar char="•"/>
            </a:pPr>
            <a:r>
              <a:rPr lang="en-US" sz="2000" dirty="0" smtClean="0"/>
              <a:t>Data Administration</a:t>
            </a:r>
          </a:p>
          <a:p>
            <a:r>
              <a:rPr lang="en-US" sz="2000" dirty="0"/>
              <a:t> </a:t>
            </a:r>
            <a:r>
              <a:rPr lang="en-US" sz="2000" dirty="0" smtClean="0"/>
              <a:t>    .3 FTE</a:t>
            </a:r>
          </a:p>
          <a:p>
            <a:pPr marL="285750" indent="-285750">
              <a:buFont typeface="Arial" pitchFamily="34" charset="0"/>
              <a:buChar char="•"/>
            </a:pPr>
            <a:r>
              <a:rPr lang="en-US" sz="2000" dirty="0" smtClean="0"/>
              <a:t>ESOL Family Liaison</a:t>
            </a:r>
          </a:p>
          <a:p>
            <a:r>
              <a:rPr lang="en-US" sz="2000" dirty="0"/>
              <a:t> </a:t>
            </a:r>
            <a:r>
              <a:rPr lang="en-US" sz="2000" dirty="0" smtClean="0"/>
              <a:t>    .</a:t>
            </a:r>
            <a:r>
              <a:rPr lang="en-US" sz="2000" dirty="0"/>
              <a:t>5 FTE </a:t>
            </a:r>
            <a:endParaRPr lang="en-US" sz="2000" dirty="0" smtClean="0"/>
          </a:p>
          <a:p>
            <a:pPr marL="285750" indent="-285750">
              <a:buFont typeface="Arial" pitchFamily="34" charset="0"/>
              <a:buChar char="•"/>
            </a:pPr>
            <a:r>
              <a:rPr lang="en-US" sz="2000" dirty="0" smtClean="0"/>
              <a:t>Tutoring</a:t>
            </a:r>
          </a:p>
          <a:p>
            <a:r>
              <a:rPr lang="en-US" sz="2000" dirty="0" smtClean="0"/>
              <a:t>     </a:t>
            </a:r>
            <a:r>
              <a:rPr lang="en-US" sz="2000" dirty="0"/>
              <a:t>$5,000 </a:t>
            </a:r>
          </a:p>
        </p:txBody>
      </p:sp>
      <p:sp>
        <p:nvSpPr>
          <p:cNvPr id="4" name="Rectangle 3"/>
          <p:cNvSpPr/>
          <p:nvPr/>
        </p:nvSpPr>
        <p:spPr>
          <a:xfrm>
            <a:off x="155448" y="2209800"/>
            <a:ext cx="2718816"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TITLE III 2012-2013</a:t>
            </a:r>
            <a:endParaRPr lang="en-US" sz="2000" dirty="0"/>
          </a:p>
        </p:txBody>
      </p:sp>
      <p:sp>
        <p:nvSpPr>
          <p:cNvPr id="5" name="Slide Number Placeholder 4"/>
          <p:cNvSpPr>
            <a:spLocks noGrp="1"/>
          </p:cNvSpPr>
          <p:nvPr>
            <p:ph type="sldNum" sz="quarter" idx="12"/>
          </p:nvPr>
        </p:nvSpPr>
        <p:spPr/>
        <p:txBody>
          <a:bodyPr/>
          <a:lstStyle/>
          <a:p>
            <a:fld id="{5E8C9590-A1E4-4E5D-99A2-9EEA8B14C8CE}" type="slidenum">
              <a:rPr lang="en-US" smtClean="0"/>
              <a:t>19</a:t>
            </a:fld>
            <a:endParaRPr lang="en-US"/>
          </a:p>
        </p:txBody>
      </p:sp>
      <p:sp>
        <p:nvSpPr>
          <p:cNvPr id="7" name="Rectangle 6"/>
          <p:cNvSpPr/>
          <p:nvPr/>
        </p:nvSpPr>
        <p:spPr>
          <a:xfrm>
            <a:off x="0" y="0"/>
            <a:ext cx="457200" cy="1828800"/>
          </a:xfrm>
          <a:prstGeom prst="rect">
            <a:avLst/>
          </a:prstGeom>
          <a:solidFill>
            <a:schemeClr val="accent4">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3952" y="2209800"/>
            <a:ext cx="6106430" cy="39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8709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Mission</a:t>
            </a:r>
            <a:endParaRPr lang="en-US" sz="4000" dirty="0"/>
          </a:p>
        </p:txBody>
      </p:sp>
      <p:sp>
        <p:nvSpPr>
          <p:cNvPr id="3" name="Content Placeholder 2"/>
          <p:cNvSpPr>
            <a:spLocks noGrp="1"/>
          </p:cNvSpPr>
          <p:nvPr>
            <p:ph idx="1"/>
          </p:nvPr>
        </p:nvSpPr>
        <p:spPr/>
        <p:txBody>
          <a:bodyPr>
            <a:normAutofit/>
          </a:bodyPr>
          <a:lstStyle/>
          <a:p>
            <a:pPr marL="0" indent="0" algn="ctr">
              <a:buNone/>
            </a:pPr>
            <a:r>
              <a:rPr lang="en-US" i="1" dirty="0" smtClean="0"/>
              <a:t>The Albemarle County Public Schools’ core purpose is to establish a community of learners and learning, through rigor, relevance, and relationships, one student at a time.</a:t>
            </a:r>
            <a:endParaRPr lang="en-US"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4648200"/>
            <a:ext cx="1547283" cy="207157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3800" y="4514717"/>
            <a:ext cx="1219200" cy="199134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isometricOffAxis2Left"/>
            <a:lightRig rig="twoPt" dir="t">
              <a:rot lat="0" lon="0" rev="7800000"/>
            </a:lightRig>
          </a:scene3d>
          <a:sp3d contourW="6350">
            <a:bevelT w="50800" h="16510"/>
            <a:contourClr>
              <a:srgbClr val="C0C0C0"/>
            </a:contourClr>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4661" y="4648200"/>
            <a:ext cx="1808363" cy="135069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4648200"/>
            <a:ext cx="1418166" cy="189870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isometricOffAxis1Right"/>
            <a:lightRig rig="soft" dir="t"/>
          </a:scene3d>
          <a:sp3d contourW="12700" prstMaterial="matte">
            <a:bevelT w="63500" h="50800"/>
            <a:contourClr>
              <a:srgbClr val="C0C0C0"/>
            </a:contourClr>
          </a:sp3d>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38801" y="4516058"/>
            <a:ext cx="1676400" cy="12573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4" name="Slide Number Placeholder 3"/>
          <p:cNvSpPr>
            <a:spLocks noGrp="1"/>
          </p:cNvSpPr>
          <p:nvPr>
            <p:ph type="sldNum" sz="quarter" idx="12"/>
          </p:nvPr>
        </p:nvSpPr>
        <p:spPr/>
        <p:txBody>
          <a:bodyPr/>
          <a:lstStyle/>
          <a:p>
            <a:fld id="{5E8C9590-A1E4-4E5D-99A2-9EEA8B14C8CE}" type="slidenum">
              <a:rPr lang="en-US" smtClean="0"/>
              <a:t>2</a:t>
            </a:fld>
            <a:endParaRPr lang="en-US"/>
          </a:p>
        </p:txBody>
      </p:sp>
    </p:spTree>
    <p:extLst>
      <p:ext uri="{BB962C8B-B14F-4D97-AF65-F5344CB8AC3E}">
        <p14:creationId xmlns:p14="http://schemas.microsoft.com/office/powerpoint/2010/main" val="340735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nvSpPr>
        <p:spPr bwMode="auto">
          <a:xfrm>
            <a:off x="990600" y="276011"/>
            <a:ext cx="8153400" cy="1395413"/>
          </a:xfrm>
          <a:prstGeom prst="rect">
            <a:avLst/>
          </a:prstGeom>
          <a:solidFill>
            <a:schemeClr val="accent1"/>
          </a:solidFill>
          <a:ln w="9525">
            <a:solidFill>
              <a:schemeClr val="accent1"/>
            </a:solidFill>
            <a:miter lim="800000"/>
            <a:headEnd/>
            <a:tailEnd/>
          </a:ln>
        </p:spPr>
        <p:txBody>
          <a:bodyPr anchor="ctr">
            <a:prstTxWarp prst="textNoShape">
              <a:avLst/>
            </a:prstTxWarp>
          </a:bodyPr>
          <a:lstStyle/>
          <a:p>
            <a:pPr algn="ctr"/>
            <a:r>
              <a:rPr lang="en-US" sz="4000" dirty="0" smtClean="0">
                <a:solidFill>
                  <a:schemeClr val="bg1"/>
                </a:solidFill>
                <a:latin typeface="Century Gothic" pitchFamily="84" charset="0"/>
              </a:rPr>
              <a:t>ESOL Staffing Allocation &amp; Distribution</a:t>
            </a:r>
            <a:endParaRPr lang="en-US" sz="4000" dirty="0">
              <a:solidFill>
                <a:srgbClr val="595959"/>
              </a:solidFill>
              <a:latin typeface="Century Gothic" pitchFamily="84" charset="0"/>
            </a:endParaRPr>
          </a:p>
        </p:txBody>
      </p:sp>
      <p:sp>
        <p:nvSpPr>
          <p:cNvPr id="6" name="TextBox 5"/>
          <p:cNvSpPr txBox="1"/>
          <p:nvPr/>
        </p:nvSpPr>
        <p:spPr>
          <a:xfrm>
            <a:off x="94106" y="1600200"/>
            <a:ext cx="4495801" cy="1631216"/>
          </a:xfrm>
          <a:prstGeom prst="rect">
            <a:avLst/>
          </a:prstGeom>
          <a:noFill/>
        </p:spPr>
        <p:txBody>
          <a:bodyPr wrap="square">
            <a:spAutoFit/>
          </a:bodyPr>
          <a:lstStyle/>
          <a:p>
            <a:pPr marL="342900" indent="-342900">
              <a:buFont typeface="Arial"/>
              <a:buChar char="•"/>
              <a:defRPr/>
            </a:pPr>
            <a:endParaRPr lang="en-US" sz="2000" dirty="0">
              <a:latin typeface="+mn-lt"/>
            </a:endParaRPr>
          </a:p>
          <a:p>
            <a:pPr marL="342900" indent="-342900">
              <a:buFont typeface="Arial"/>
              <a:buChar char="•"/>
              <a:defRPr/>
            </a:pPr>
            <a:endParaRPr lang="en-US" sz="2000" dirty="0">
              <a:latin typeface="+mn-lt"/>
            </a:endParaRPr>
          </a:p>
          <a:p>
            <a:pPr marL="342900" indent="-342900">
              <a:buFont typeface="Arial"/>
              <a:buChar char="•"/>
              <a:defRPr/>
            </a:pPr>
            <a:endParaRPr lang="en-US" sz="2000" dirty="0"/>
          </a:p>
          <a:p>
            <a:pPr>
              <a:defRPr/>
            </a:pPr>
            <a:endParaRPr lang="en-US" sz="2000" dirty="0"/>
          </a:p>
          <a:p>
            <a:pPr marL="342900" indent="-342900">
              <a:buFont typeface="Arial"/>
              <a:buChar char="•"/>
              <a:defRPr/>
            </a:pPr>
            <a:endParaRPr lang="en-US" sz="20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2198132"/>
            <a:ext cx="5438957" cy="412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Table 8"/>
          <p:cNvGraphicFramePr>
            <a:graphicFrameLocks noGrp="1"/>
          </p:cNvGraphicFramePr>
          <p:nvPr>
            <p:extLst>
              <p:ext uri="{D42A27DB-BD31-4B8C-83A1-F6EECF244321}">
                <p14:modId xmlns:p14="http://schemas.microsoft.com/office/powerpoint/2010/main" val="1353953752"/>
              </p:ext>
            </p:extLst>
          </p:nvPr>
        </p:nvGraphicFramePr>
        <p:xfrm>
          <a:off x="5806763" y="2198939"/>
          <a:ext cx="1536190" cy="4125660"/>
        </p:xfrm>
        <a:graphic>
          <a:graphicData uri="http://schemas.openxmlformats.org/drawingml/2006/table">
            <a:tbl>
              <a:tblPr firstRow="1" firstCol="1" bandRow="1">
                <a:tableStyleId>{5C22544A-7EE6-4342-B048-85BDC9FD1C3A}</a:tableStyleId>
              </a:tblPr>
              <a:tblGrid>
                <a:gridCol w="720397"/>
                <a:gridCol w="614477"/>
                <a:gridCol w="201316"/>
              </a:tblGrid>
              <a:tr h="893382">
                <a:tc>
                  <a:txBody>
                    <a:bodyPr/>
                    <a:lstStyle/>
                    <a:p>
                      <a:pPr marL="0" marR="0" algn="ctr">
                        <a:lnSpc>
                          <a:spcPct val="115000"/>
                        </a:lnSpc>
                        <a:spcBef>
                          <a:spcPts val="0"/>
                        </a:spcBef>
                        <a:spcAft>
                          <a:spcPts val="1000"/>
                        </a:spcAft>
                      </a:pPr>
                      <a:r>
                        <a:rPr lang="en-US" sz="2000" dirty="0">
                          <a:effectLst/>
                        </a:rPr>
                        <a:t>ELP Level</a:t>
                      </a:r>
                      <a:endParaRPr lang="en-US" sz="20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1000"/>
                        </a:spcAft>
                      </a:pPr>
                      <a:r>
                        <a:rPr lang="en-US" sz="2000" dirty="0">
                          <a:effectLst/>
                        </a:rPr>
                        <a:t>K-5</a:t>
                      </a:r>
                      <a:endParaRPr lang="en-US" sz="20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nchor="b"/>
                </a:tc>
              </a:tr>
              <a:tr h="461754">
                <a:tc>
                  <a:txBody>
                    <a:bodyPr/>
                    <a:lstStyle/>
                    <a:p>
                      <a:pPr marL="0" marR="0" algn="ctr">
                        <a:lnSpc>
                          <a:spcPct val="115000"/>
                        </a:lnSpc>
                        <a:spcBef>
                          <a:spcPts val="0"/>
                        </a:spcBef>
                        <a:spcAft>
                          <a:spcPts val="1000"/>
                        </a:spcAft>
                      </a:pPr>
                      <a:r>
                        <a:rPr lang="en-US" sz="2000" dirty="0">
                          <a:effectLst/>
                        </a:rPr>
                        <a:t>W1</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1:25</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a:effectLst/>
                        </a:rPr>
                        <a:t>W2</a:t>
                      </a:r>
                      <a:endParaRPr lang="en-US" sz="200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1:40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a:effectLst/>
                        </a:rPr>
                        <a:t>W3</a:t>
                      </a:r>
                      <a:endParaRPr lang="en-US" sz="200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1:60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a:effectLst/>
                        </a:rPr>
                        <a:t>W4</a:t>
                      </a:r>
                      <a:endParaRPr lang="en-US" sz="200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1:60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a:effectLst/>
                        </a:rPr>
                        <a:t>W5</a:t>
                      </a:r>
                      <a:endParaRPr lang="en-US" sz="200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1:80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a:effectLst/>
                        </a:rPr>
                        <a:t>W6:1</a:t>
                      </a:r>
                      <a:endParaRPr lang="en-US" sz="200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1:80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61754">
                <a:tc>
                  <a:txBody>
                    <a:bodyPr/>
                    <a:lstStyle/>
                    <a:p>
                      <a:pPr marL="0" marR="0" algn="ctr">
                        <a:lnSpc>
                          <a:spcPct val="115000"/>
                        </a:lnSpc>
                        <a:spcBef>
                          <a:spcPts val="0"/>
                        </a:spcBef>
                        <a:spcAft>
                          <a:spcPts val="1000"/>
                        </a:spcAft>
                      </a:pPr>
                      <a:r>
                        <a:rPr lang="en-US" sz="2000" dirty="0">
                          <a:effectLst/>
                        </a:rPr>
                        <a:t>W6:2</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304075438"/>
              </p:ext>
            </p:extLst>
          </p:nvPr>
        </p:nvGraphicFramePr>
        <p:xfrm>
          <a:off x="7519416" y="2198133"/>
          <a:ext cx="1447800" cy="4126469"/>
        </p:xfrm>
        <a:graphic>
          <a:graphicData uri="http://schemas.openxmlformats.org/drawingml/2006/table">
            <a:tbl>
              <a:tblPr firstRow="1" firstCol="1" bandRow="1">
                <a:tableStyleId>{5C22544A-7EE6-4342-B048-85BDC9FD1C3A}</a:tableStyleId>
              </a:tblPr>
              <a:tblGrid>
                <a:gridCol w="723900"/>
                <a:gridCol w="530860"/>
                <a:gridCol w="193040"/>
              </a:tblGrid>
              <a:tr h="887203">
                <a:tc>
                  <a:txBody>
                    <a:bodyPr/>
                    <a:lstStyle/>
                    <a:p>
                      <a:pPr marL="0" marR="0" algn="ctr">
                        <a:lnSpc>
                          <a:spcPct val="115000"/>
                        </a:lnSpc>
                        <a:spcBef>
                          <a:spcPts val="0"/>
                        </a:spcBef>
                        <a:spcAft>
                          <a:spcPts val="1000"/>
                        </a:spcAft>
                      </a:pPr>
                      <a:r>
                        <a:rPr lang="en-US" sz="2000" dirty="0">
                          <a:effectLst/>
                        </a:rPr>
                        <a:t>ELP Level</a:t>
                      </a:r>
                      <a:endParaRPr lang="en-US" sz="20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1000"/>
                        </a:spcAft>
                      </a:pPr>
                      <a:r>
                        <a:rPr lang="en-US" sz="2000" dirty="0" smtClean="0">
                          <a:effectLst/>
                          <a:latin typeface="Calibri"/>
                          <a:ea typeface="Calibri"/>
                          <a:cs typeface="Times New Roman"/>
                        </a:rPr>
                        <a:t>6-12</a:t>
                      </a:r>
                      <a:endParaRPr lang="en-US" sz="20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1000"/>
                        </a:spcAft>
                      </a:pPr>
                      <a:r>
                        <a:rPr lang="en-US" sz="1400" dirty="0">
                          <a:effectLst/>
                        </a:rPr>
                        <a:t> </a:t>
                      </a:r>
                      <a:endParaRPr lang="en-US" sz="1400" dirty="0">
                        <a:effectLst/>
                        <a:latin typeface="Calibri"/>
                        <a:ea typeface="Calibri"/>
                        <a:cs typeface="Times New Roman"/>
                      </a:endParaRPr>
                    </a:p>
                  </a:txBody>
                  <a:tcPr marL="68580" marR="68580" marT="0" marB="0" anchor="b"/>
                </a:tc>
              </a:tr>
              <a:tr h="525946">
                <a:tc>
                  <a:txBody>
                    <a:bodyPr/>
                    <a:lstStyle/>
                    <a:p>
                      <a:pPr marL="0" marR="0" algn="ctr">
                        <a:lnSpc>
                          <a:spcPct val="115000"/>
                        </a:lnSpc>
                        <a:spcBef>
                          <a:spcPts val="0"/>
                        </a:spcBef>
                        <a:spcAft>
                          <a:spcPts val="1000"/>
                        </a:spcAft>
                      </a:pPr>
                      <a:r>
                        <a:rPr lang="en-US" sz="2000" dirty="0">
                          <a:effectLst/>
                        </a:rPr>
                        <a:t>W1</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1:25</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42797">
                <a:tc>
                  <a:txBody>
                    <a:bodyPr/>
                    <a:lstStyle/>
                    <a:p>
                      <a:pPr marL="0" marR="0" algn="ctr">
                        <a:lnSpc>
                          <a:spcPct val="115000"/>
                        </a:lnSpc>
                        <a:spcBef>
                          <a:spcPts val="0"/>
                        </a:spcBef>
                        <a:spcAft>
                          <a:spcPts val="1000"/>
                        </a:spcAft>
                      </a:pPr>
                      <a:r>
                        <a:rPr lang="en-US" sz="2000" dirty="0">
                          <a:effectLst/>
                        </a:rPr>
                        <a:t>W2</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1:40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42327">
                <a:tc>
                  <a:txBody>
                    <a:bodyPr/>
                    <a:lstStyle/>
                    <a:p>
                      <a:pPr marL="0" marR="0" algn="ctr">
                        <a:lnSpc>
                          <a:spcPct val="115000"/>
                        </a:lnSpc>
                        <a:spcBef>
                          <a:spcPts val="0"/>
                        </a:spcBef>
                        <a:spcAft>
                          <a:spcPts val="1000"/>
                        </a:spcAft>
                      </a:pPr>
                      <a:r>
                        <a:rPr lang="en-US" sz="2000" dirty="0">
                          <a:effectLst/>
                        </a:rPr>
                        <a:t>W3</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smtClean="0">
                          <a:effectLst/>
                        </a:rPr>
                        <a:t>1:60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501215">
                <a:tc>
                  <a:txBody>
                    <a:bodyPr/>
                    <a:lstStyle/>
                    <a:p>
                      <a:pPr marL="0" marR="0" algn="ctr">
                        <a:lnSpc>
                          <a:spcPct val="115000"/>
                        </a:lnSpc>
                        <a:spcBef>
                          <a:spcPts val="0"/>
                        </a:spcBef>
                        <a:spcAft>
                          <a:spcPts val="1000"/>
                        </a:spcAft>
                      </a:pPr>
                      <a:r>
                        <a:rPr lang="en-US" sz="2000" dirty="0">
                          <a:effectLst/>
                        </a:rPr>
                        <a:t>W4</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1:60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42327">
                <a:tc>
                  <a:txBody>
                    <a:bodyPr/>
                    <a:lstStyle/>
                    <a:p>
                      <a:pPr marL="0" marR="0" algn="ctr">
                        <a:lnSpc>
                          <a:spcPct val="115000"/>
                        </a:lnSpc>
                        <a:spcBef>
                          <a:spcPts val="0"/>
                        </a:spcBef>
                        <a:spcAft>
                          <a:spcPts val="1000"/>
                        </a:spcAft>
                      </a:pPr>
                      <a:r>
                        <a:rPr lang="en-US" sz="2000" dirty="0">
                          <a:effectLst/>
                        </a:rPr>
                        <a:t>W5</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1:80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45501">
                <a:tc>
                  <a:txBody>
                    <a:bodyPr/>
                    <a:lstStyle/>
                    <a:p>
                      <a:pPr marL="0" marR="0" algn="ctr">
                        <a:lnSpc>
                          <a:spcPct val="115000"/>
                        </a:lnSpc>
                        <a:spcBef>
                          <a:spcPts val="0"/>
                        </a:spcBef>
                        <a:spcAft>
                          <a:spcPts val="1000"/>
                        </a:spcAft>
                      </a:pPr>
                      <a:r>
                        <a:rPr lang="en-US" sz="2000" dirty="0">
                          <a:effectLst/>
                        </a:rPr>
                        <a:t>W6:1</a:t>
                      </a:r>
                      <a:endParaRPr lang="en-US" sz="2000" dirty="0">
                        <a:effectLst/>
                        <a:latin typeface="Calibri"/>
                        <a:ea typeface="Calibri"/>
                        <a:cs typeface="Times New Roman"/>
                      </a:endParaRPr>
                    </a:p>
                  </a:txBody>
                  <a:tcPr marL="68580" marR="68580" marT="0" marB="0" anchor="ctr"/>
                </a:tc>
                <a:tc gridSpan="2">
                  <a:txBody>
                    <a:bodyPr/>
                    <a:lstStyle/>
                    <a:p>
                      <a:pPr marL="0" marR="0" algn="ctr">
                        <a:lnSpc>
                          <a:spcPct val="115000"/>
                        </a:lnSpc>
                        <a:spcBef>
                          <a:spcPts val="0"/>
                        </a:spcBef>
                        <a:spcAft>
                          <a:spcPts val="1000"/>
                        </a:spcAft>
                      </a:pPr>
                      <a:r>
                        <a:rPr lang="en-US" sz="2000" dirty="0">
                          <a:effectLst/>
                        </a:rPr>
                        <a:t> </a:t>
                      </a:r>
                      <a:r>
                        <a:rPr lang="en-US" sz="2000" dirty="0" smtClean="0">
                          <a:effectLst/>
                        </a:rPr>
                        <a:t>1:80</a:t>
                      </a:r>
                      <a:endParaRPr lang="en-US" sz="2000" dirty="0">
                        <a:effectLst/>
                        <a:latin typeface="Calibri"/>
                        <a:ea typeface="Calibri"/>
                        <a:cs typeface="Times New Roman"/>
                      </a:endParaRPr>
                    </a:p>
                  </a:txBody>
                  <a:tcPr marL="68580" marR="68580" marT="0" marB="0" anchor="ctr"/>
                </a:tc>
                <a:tc hMerge="1">
                  <a:txBody>
                    <a:bodyPr/>
                    <a:lstStyle/>
                    <a:p>
                      <a:endParaRPr lang="en-US"/>
                    </a:p>
                  </a:txBody>
                  <a:tcPr/>
                </a:tc>
              </a:tr>
              <a:tr h="439153">
                <a:tc>
                  <a:txBody>
                    <a:bodyPr/>
                    <a:lstStyle/>
                    <a:p>
                      <a:pPr marL="0" marR="0" algn="ctr">
                        <a:lnSpc>
                          <a:spcPct val="115000"/>
                        </a:lnSpc>
                        <a:spcBef>
                          <a:spcPts val="0"/>
                        </a:spcBef>
                        <a:spcAft>
                          <a:spcPts val="1000"/>
                        </a:spcAft>
                      </a:pPr>
                      <a:r>
                        <a:rPr lang="en-US" sz="2000" dirty="0">
                          <a:effectLst/>
                        </a:rPr>
                        <a:t>W6:2</a:t>
                      </a:r>
                      <a:endParaRPr lang="en-US" sz="2000" dirty="0">
                        <a:effectLst/>
                        <a:latin typeface="Calibri"/>
                        <a:ea typeface="Calibri"/>
                        <a:cs typeface="Times New Roman"/>
                      </a:endParaRPr>
                    </a:p>
                  </a:txBody>
                  <a:tcPr marL="68580" marR="68580" marT="0" marB="0" anchor="ctr"/>
                </a:tc>
                <a:tc gridSpan="2">
                  <a:txBody>
                    <a:bodyPr/>
                    <a:lstStyle/>
                    <a:p>
                      <a:pPr algn="ctr">
                        <a:lnSpc>
                          <a:spcPct val="115000"/>
                        </a:lnSpc>
                      </a:pPr>
                      <a:endParaRPr lang="en-US" sz="2000" dirty="0">
                        <a:effectLst/>
                        <a:latin typeface="Calibri"/>
                        <a:cs typeface="Times New Roman"/>
                      </a:endParaRPr>
                    </a:p>
                  </a:txBody>
                  <a:tcPr marL="68580" marR="68580" marT="0" marB="0" anchor="ctr"/>
                </a:tc>
                <a:tc hMerge="1">
                  <a:txBody>
                    <a:bodyPr/>
                    <a:lstStyle/>
                    <a:p>
                      <a:endParaRPr lang="en-US"/>
                    </a:p>
                  </a:txBody>
                  <a:tcPr/>
                </a:tc>
              </a:tr>
            </a:tbl>
          </a:graphicData>
        </a:graphic>
      </p:graphicFrame>
      <p:sp>
        <p:nvSpPr>
          <p:cNvPr id="2" name="TextBox 1"/>
          <p:cNvSpPr txBox="1"/>
          <p:nvPr/>
        </p:nvSpPr>
        <p:spPr>
          <a:xfrm>
            <a:off x="5766816" y="1671424"/>
            <a:ext cx="3200400" cy="369332"/>
          </a:xfrm>
          <a:prstGeom prst="rect">
            <a:avLst/>
          </a:prstGeom>
          <a:noFill/>
        </p:spPr>
        <p:txBody>
          <a:bodyPr wrap="square" rtlCol="0">
            <a:spAutoFit/>
          </a:bodyPr>
          <a:lstStyle/>
          <a:p>
            <a:pPr algn="ctr"/>
            <a:r>
              <a:rPr lang="en-US" b="1" dirty="0" smtClean="0"/>
              <a:t>ESOL STAFFING RATIOS</a:t>
            </a:r>
            <a:endParaRPr lang="en-US" b="1" dirty="0"/>
          </a:p>
        </p:txBody>
      </p:sp>
      <p:sp>
        <p:nvSpPr>
          <p:cNvPr id="3" name="Slide Number Placeholder 2"/>
          <p:cNvSpPr>
            <a:spLocks noGrp="1"/>
          </p:cNvSpPr>
          <p:nvPr>
            <p:ph type="sldNum" sz="quarter" idx="12"/>
          </p:nvPr>
        </p:nvSpPr>
        <p:spPr>
          <a:xfrm>
            <a:off x="6553200" y="6324600"/>
            <a:ext cx="2133600" cy="365125"/>
          </a:xfrm>
        </p:spPr>
        <p:txBody>
          <a:bodyPr/>
          <a:lstStyle/>
          <a:p>
            <a:fld id="{5E8C9590-A1E4-4E5D-99A2-9EEA8B14C8CE}" type="slidenum">
              <a:rPr lang="en-US" smtClean="0"/>
              <a:t>20</a:t>
            </a:fld>
            <a:endParaRPr lang="en-US"/>
          </a:p>
        </p:txBody>
      </p:sp>
      <p:sp>
        <p:nvSpPr>
          <p:cNvPr id="11" name="Rectangle 10"/>
          <p:cNvSpPr/>
          <p:nvPr/>
        </p:nvSpPr>
        <p:spPr>
          <a:xfrm>
            <a:off x="0" y="0"/>
            <a:ext cx="457200" cy="1828800"/>
          </a:xfrm>
          <a:prstGeom prst="rect">
            <a:avLst/>
          </a:prstGeom>
          <a:solidFill>
            <a:schemeClr val="accent4">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04510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54162"/>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smtClean="0"/>
              <a:t>Piedmont Regional Education Program (PREP)</a:t>
            </a:r>
            <a:br>
              <a:rPr lang="en-US" sz="4000" dirty="0" smtClean="0"/>
            </a:br>
            <a:r>
              <a:rPr lang="en-US" sz="4000" dirty="0" smtClean="0"/>
              <a:t>$258,942</a:t>
            </a:r>
            <a:r>
              <a:rPr lang="en-US" sz="3600" dirty="0" smtClean="0"/>
              <a:t/>
            </a:r>
            <a:br>
              <a:rPr lang="en-US" sz="3600" dirty="0" smtClean="0"/>
            </a:br>
            <a:endParaRPr lang="en-US" sz="3600" dirty="0"/>
          </a:p>
        </p:txBody>
      </p:sp>
      <p:sp>
        <p:nvSpPr>
          <p:cNvPr id="3" name="Content Placeholder 2"/>
          <p:cNvSpPr>
            <a:spLocks noGrp="1"/>
          </p:cNvSpPr>
          <p:nvPr>
            <p:ph idx="1"/>
          </p:nvPr>
        </p:nvSpPr>
        <p:spPr>
          <a:xfrm>
            <a:off x="457200" y="2438400"/>
            <a:ext cx="8229600" cy="3916363"/>
          </a:xfrm>
        </p:spPr>
        <p:txBody>
          <a:bodyPr>
            <a:normAutofit fontScale="92500"/>
          </a:bodyPr>
          <a:lstStyle/>
          <a:p>
            <a:pPr marL="0" indent="0" algn="ctr">
              <a:lnSpc>
                <a:spcPct val="150000"/>
              </a:lnSpc>
              <a:buNone/>
            </a:pPr>
            <a:r>
              <a:rPr lang="en-US" dirty="0" smtClean="0"/>
              <a:t>Maintenance of Effort</a:t>
            </a:r>
          </a:p>
          <a:p>
            <a:pPr>
              <a:lnSpc>
                <a:spcPct val="150000"/>
              </a:lnSpc>
            </a:pPr>
            <a:r>
              <a:rPr lang="en-US" dirty="0" smtClean="0"/>
              <a:t>Increase to provide services to students at Ivy Creek</a:t>
            </a:r>
          </a:p>
          <a:p>
            <a:pPr>
              <a:lnSpc>
                <a:spcPct val="150000"/>
              </a:lnSpc>
            </a:pPr>
            <a:r>
              <a:rPr lang="en-US" dirty="0" smtClean="0"/>
              <a:t>Related services: Parent Resource Center, Vision</a:t>
            </a:r>
          </a:p>
          <a:p>
            <a:pPr>
              <a:lnSpc>
                <a:spcPct val="150000"/>
              </a:lnSpc>
            </a:pPr>
            <a:r>
              <a:rPr lang="en-US" dirty="0" smtClean="0"/>
              <a:t>Regional Reimbursement  </a:t>
            </a:r>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21</a:t>
            </a:fld>
            <a:endParaRPr lang="en-US"/>
          </a:p>
        </p:txBody>
      </p:sp>
      <p:sp>
        <p:nvSpPr>
          <p:cNvPr id="5" name="Rectangle 4"/>
          <p:cNvSpPr/>
          <p:nvPr/>
        </p:nvSpPr>
        <p:spPr>
          <a:xfrm>
            <a:off x="0" y="0"/>
            <a:ext cx="457200" cy="1828800"/>
          </a:xfrm>
          <a:prstGeom prst="rect">
            <a:avLst/>
          </a:prstGeom>
          <a:solidFill>
            <a:srgbClr val="FFFF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9333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dirty="0" smtClean="0"/>
              <a:t>Response to Intervention</a:t>
            </a:r>
            <a:r>
              <a:rPr lang="en-US" dirty="0"/>
              <a:t/>
            </a:r>
            <a:br>
              <a:rPr lang="en-US" dirty="0"/>
            </a:br>
            <a:r>
              <a:rPr lang="en-US" dirty="0"/>
              <a:t> (</a:t>
            </a:r>
            <a:r>
              <a:rPr lang="en-US" dirty="0" smtClean="0"/>
              <a:t>2.8 </a:t>
            </a:r>
            <a:r>
              <a:rPr lang="en-US" dirty="0"/>
              <a:t>FTE)     $</a:t>
            </a:r>
            <a:r>
              <a:rPr lang="en-US" dirty="0" smtClean="0"/>
              <a:t>187,564</a:t>
            </a:r>
            <a:endParaRPr lang="en-US" dirty="0"/>
          </a:p>
        </p:txBody>
      </p:sp>
      <p:sp>
        <p:nvSpPr>
          <p:cNvPr id="3" name="Content Placeholder 2"/>
          <p:cNvSpPr>
            <a:spLocks noGrp="1"/>
          </p:cNvSpPr>
          <p:nvPr>
            <p:ph idx="1"/>
          </p:nvPr>
        </p:nvSpPr>
        <p:spPr/>
        <p:txBody>
          <a:bodyPr/>
          <a:lstStyle/>
          <a:p>
            <a:endParaRPr lang="en-US" dirty="0" smtClean="0"/>
          </a:p>
          <a:p>
            <a:pPr>
              <a:lnSpc>
                <a:spcPct val="150000"/>
              </a:lnSpc>
            </a:pPr>
            <a:r>
              <a:rPr lang="en-US" dirty="0" smtClean="0"/>
              <a:t>Requested 5.8 FTE for the 2012/2013 Budget:  3.0 FTE was funded</a:t>
            </a:r>
          </a:p>
          <a:p>
            <a:pPr>
              <a:lnSpc>
                <a:spcPct val="150000"/>
              </a:lnSpc>
            </a:pPr>
            <a:r>
              <a:rPr lang="en-US" dirty="0" smtClean="0"/>
              <a:t>Restore the remaining 2.8</a:t>
            </a:r>
          </a:p>
          <a:p>
            <a:pPr>
              <a:lnSpc>
                <a:spcPct val="150000"/>
              </a:lnSpc>
            </a:pPr>
            <a:r>
              <a:rPr lang="en-US" dirty="0" smtClean="0"/>
              <a:t>Initiative provides interventions to students</a:t>
            </a:r>
          </a:p>
          <a:p>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22</a:t>
            </a:fld>
            <a:endParaRPr lang="en-US"/>
          </a:p>
        </p:txBody>
      </p:sp>
      <p:sp>
        <p:nvSpPr>
          <p:cNvPr id="5" name="Rectangle 4"/>
          <p:cNvSpPr/>
          <p:nvPr/>
        </p:nvSpPr>
        <p:spPr>
          <a:xfrm>
            <a:off x="0" y="0"/>
            <a:ext cx="457200" cy="1828800"/>
          </a:xfrm>
          <a:prstGeom prst="rect">
            <a:avLst/>
          </a:prstGeom>
          <a:solidFill>
            <a:schemeClr val="accent5">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732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554162"/>
          </a:xfrm>
        </p:spPr>
        <p:txBody>
          <a:bodyPr>
            <a:normAutofit fontScale="90000"/>
          </a:bodyPr>
          <a:lstStyle/>
          <a:p>
            <a:r>
              <a:rPr lang="en-US" dirty="0" smtClean="0">
                <a:effectLst>
                  <a:outerShdw blurRad="38100" dist="38100" dir="2700000" algn="tl">
                    <a:srgbClr val="000000">
                      <a:alpha val="43137"/>
                    </a:srgbClr>
                  </a:outerShdw>
                </a:effectLst>
              </a:rPr>
              <a:t>Initiatives</a:t>
            </a:r>
            <a:r>
              <a:rPr lang="en-US" dirty="0"/>
              <a:t/>
            </a:r>
            <a:br>
              <a:rPr lang="en-US" dirty="0"/>
            </a:br>
            <a:r>
              <a:rPr lang="en-US" sz="4000" dirty="0" smtClean="0"/>
              <a:t>Community Public Charter School</a:t>
            </a:r>
            <a:br>
              <a:rPr lang="en-US" sz="4000" dirty="0" smtClean="0"/>
            </a:br>
            <a:r>
              <a:rPr lang="en-US" sz="4000" dirty="0" smtClean="0"/>
              <a:t>1.85 FTE    $123,925</a:t>
            </a:r>
            <a:br>
              <a:rPr lang="en-US" sz="4000" dirty="0" smtClean="0"/>
            </a:br>
            <a:endParaRPr lang="en-US" sz="4000" dirty="0"/>
          </a:p>
        </p:txBody>
      </p:sp>
      <p:sp>
        <p:nvSpPr>
          <p:cNvPr id="3" name="Content Placeholder 2"/>
          <p:cNvSpPr>
            <a:spLocks noGrp="1"/>
          </p:cNvSpPr>
          <p:nvPr>
            <p:ph idx="1"/>
          </p:nvPr>
        </p:nvSpPr>
        <p:spPr>
          <a:xfrm>
            <a:off x="457200" y="1981200"/>
            <a:ext cx="8229600" cy="4495800"/>
          </a:xfrm>
        </p:spPr>
        <p:txBody>
          <a:bodyPr>
            <a:normAutofit fontScale="92500" lnSpcReduction="10000"/>
          </a:bodyPr>
          <a:lstStyle/>
          <a:p>
            <a:r>
              <a:rPr lang="en-US" dirty="0" smtClean="0"/>
              <a:t>CPCS opened in 2007 with volunteer administrative staffing and teacher staffing supported through fund raising</a:t>
            </a:r>
          </a:p>
          <a:p>
            <a:endParaRPr lang="en-US" dirty="0" smtClean="0"/>
          </a:p>
          <a:p>
            <a:r>
              <a:rPr lang="en-US" dirty="0" smtClean="0"/>
              <a:t>Currently staffed at same levels as other middle schools in ACPS</a:t>
            </a:r>
          </a:p>
          <a:p>
            <a:endParaRPr lang="en-US" dirty="0" smtClean="0"/>
          </a:p>
          <a:p>
            <a:r>
              <a:rPr lang="en-US" dirty="0" smtClean="0"/>
              <a:t>Requesting 1.85 FTE which would provide teacher and administrative support</a:t>
            </a:r>
          </a:p>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23</a:t>
            </a:fld>
            <a:endParaRPr lang="en-US"/>
          </a:p>
        </p:txBody>
      </p:sp>
      <p:sp>
        <p:nvSpPr>
          <p:cNvPr id="5" name="Rectangle 4"/>
          <p:cNvSpPr/>
          <p:nvPr/>
        </p:nvSpPr>
        <p:spPr>
          <a:xfrm>
            <a:off x="0" y="0"/>
            <a:ext cx="457200" cy="1828800"/>
          </a:xfrm>
          <a:prstGeom prst="rect">
            <a:avLst/>
          </a:prstGeom>
          <a:solidFill>
            <a:srgbClr val="FF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37103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effectLst>
                  <a:outerShdw blurRad="38100" dist="38100" dir="2700000" algn="tl">
                    <a:srgbClr val="000000">
                      <a:alpha val="43137"/>
                    </a:srgbClr>
                  </a:outerShdw>
                </a:effectLst>
              </a:rPr>
              <a:t>Sequestration</a:t>
            </a:r>
            <a:endParaRPr lang="en-US" sz="4000" dirty="0">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63850658"/>
              </p:ext>
            </p:extLst>
          </p:nvPr>
        </p:nvGraphicFramePr>
        <p:xfrm>
          <a:off x="457200" y="1447800"/>
          <a:ext cx="8229600" cy="4901565"/>
        </p:xfrm>
        <a:graphic>
          <a:graphicData uri="http://schemas.openxmlformats.org/drawingml/2006/table">
            <a:tbl>
              <a:tblPr firstRow="1" bandRow="1">
                <a:tableStyleId>{5C22544A-7EE6-4342-B048-85BDC9FD1C3A}</a:tableStyleId>
              </a:tblPr>
              <a:tblGrid>
                <a:gridCol w="2514600"/>
                <a:gridCol w="1905000"/>
                <a:gridCol w="1905000"/>
                <a:gridCol w="1905000"/>
              </a:tblGrid>
              <a:tr h="600075">
                <a:tc>
                  <a:txBody>
                    <a:bodyPr/>
                    <a:lstStyle/>
                    <a:p>
                      <a:pPr algn="ctr"/>
                      <a:r>
                        <a:rPr lang="en-US" sz="2000" dirty="0" smtClean="0"/>
                        <a:t>Grant</a:t>
                      </a:r>
                      <a:endParaRPr lang="en-US" sz="2000" dirty="0"/>
                    </a:p>
                  </a:txBody>
                  <a:tcPr/>
                </a:tc>
                <a:tc>
                  <a:txBody>
                    <a:bodyPr/>
                    <a:lstStyle/>
                    <a:p>
                      <a:pPr algn="ctr"/>
                      <a:r>
                        <a:rPr lang="en-US" sz="2000" dirty="0" smtClean="0"/>
                        <a:t>10% Grant</a:t>
                      </a:r>
                      <a:endParaRPr lang="en-US" sz="2000" dirty="0"/>
                    </a:p>
                  </a:txBody>
                  <a:tcPr/>
                </a:tc>
                <a:tc>
                  <a:txBody>
                    <a:bodyPr/>
                    <a:lstStyle/>
                    <a:p>
                      <a:pPr algn="ctr"/>
                      <a:r>
                        <a:rPr lang="en-US" sz="2000" dirty="0" smtClean="0"/>
                        <a:t>10% Personnel</a:t>
                      </a:r>
                      <a:endParaRPr lang="en-US" sz="2000" dirty="0"/>
                    </a:p>
                  </a:txBody>
                  <a:tcPr/>
                </a:tc>
                <a:tc>
                  <a:txBody>
                    <a:bodyPr/>
                    <a:lstStyle/>
                    <a:p>
                      <a:pPr algn="ctr"/>
                      <a:r>
                        <a:rPr lang="en-US" sz="2000" dirty="0" smtClean="0"/>
                        <a:t>Approximately FTE</a:t>
                      </a:r>
                      <a:endParaRPr lang="en-US" sz="2000" dirty="0"/>
                    </a:p>
                  </a:txBody>
                  <a:tcPr/>
                </a:tc>
              </a:tr>
              <a:tr h="600075">
                <a:tc>
                  <a:txBody>
                    <a:bodyPr/>
                    <a:lstStyle/>
                    <a:p>
                      <a:pPr algn="ctr"/>
                      <a:r>
                        <a:rPr lang="en-US" sz="2000" dirty="0" smtClean="0"/>
                        <a:t>Title I</a:t>
                      </a:r>
                      <a:endParaRPr lang="en-US" sz="2000" dirty="0"/>
                    </a:p>
                  </a:txBody>
                  <a:tcPr/>
                </a:tc>
                <a:tc>
                  <a:txBody>
                    <a:bodyPr/>
                    <a:lstStyle/>
                    <a:p>
                      <a:pPr algn="ctr"/>
                      <a:r>
                        <a:rPr lang="en-US" sz="2000" dirty="0" smtClean="0"/>
                        <a:t>$131,993</a:t>
                      </a:r>
                      <a:endParaRPr lang="en-US" sz="2000" dirty="0"/>
                    </a:p>
                  </a:txBody>
                  <a:tcPr/>
                </a:tc>
                <a:tc>
                  <a:txBody>
                    <a:bodyPr/>
                    <a:lstStyle/>
                    <a:p>
                      <a:pPr algn="ctr"/>
                      <a:r>
                        <a:rPr lang="en-US" sz="2000" dirty="0" smtClean="0"/>
                        <a:t>$119,522</a:t>
                      </a:r>
                      <a:endParaRPr lang="en-US" sz="2000" dirty="0"/>
                    </a:p>
                  </a:txBody>
                  <a:tcPr/>
                </a:tc>
                <a:tc>
                  <a:txBody>
                    <a:bodyPr/>
                    <a:lstStyle/>
                    <a:p>
                      <a:pPr algn="ctr"/>
                      <a:endParaRPr lang="en-US" sz="2000" dirty="0"/>
                    </a:p>
                  </a:txBody>
                  <a:tcPr/>
                </a:tc>
              </a:tr>
              <a:tr h="600075">
                <a:tc>
                  <a:txBody>
                    <a:bodyPr/>
                    <a:lstStyle/>
                    <a:p>
                      <a:pPr algn="ctr"/>
                      <a:r>
                        <a:rPr lang="en-US" sz="2000" dirty="0" smtClean="0"/>
                        <a:t>Title I, </a:t>
                      </a:r>
                      <a:r>
                        <a:rPr lang="en-US" sz="2000" dirty="0" err="1" smtClean="0"/>
                        <a:t>Pt</a:t>
                      </a:r>
                      <a:r>
                        <a:rPr lang="en-US" sz="2000" dirty="0" smtClean="0"/>
                        <a:t> C (Migrant)</a:t>
                      </a:r>
                      <a:endParaRPr lang="en-US" sz="2000" dirty="0"/>
                    </a:p>
                  </a:txBody>
                  <a:tcPr/>
                </a:tc>
                <a:tc>
                  <a:txBody>
                    <a:bodyPr/>
                    <a:lstStyle/>
                    <a:p>
                      <a:pPr algn="ctr"/>
                      <a:r>
                        <a:rPr lang="en-US" sz="2000" dirty="0" smtClean="0"/>
                        <a:t>$10,208</a:t>
                      </a:r>
                      <a:endParaRPr lang="en-US" sz="2000" dirty="0"/>
                    </a:p>
                  </a:txBody>
                  <a:tcPr/>
                </a:tc>
                <a:tc>
                  <a:txBody>
                    <a:bodyPr/>
                    <a:lstStyle/>
                    <a:p>
                      <a:pPr algn="ctr"/>
                      <a:r>
                        <a:rPr lang="en-US" sz="2000" dirty="0" smtClean="0"/>
                        <a:t>$8,269</a:t>
                      </a:r>
                      <a:endParaRPr lang="en-US" sz="2000" dirty="0"/>
                    </a:p>
                  </a:txBody>
                  <a:tcPr/>
                </a:tc>
                <a:tc>
                  <a:txBody>
                    <a:bodyPr/>
                    <a:lstStyle/>
                    <a:p>
                      <a:pPr algn="ctr"/>
                      <a:endParaRPr lang="en-US" sz="2000" dirty="0"/>
                    </a:p>
                  </a:txBody>
                  <a:tcPr/>
                </a:tc>
              </a:tr>
              <a:tr h="600075">
                <a:tc>
                  <a:txBody>
                    <a:bodyPr/>
                    <a:lstStyle/>
                    <a:p>
                      <a:pPr algn="ctr"/>
                      <a:r>
                        <a:rPr lang="en-US" sz="2000" dirty="0" smtClean="0"/>
                        <a:t>Title II</a:t>
                      </a:r>
                      <a:endParaRPr lang="en-US" sz="2000" dirty="0"/>
                    </a:p>
                  </a:txBody>
                  <a:tcPr/>
                </a:tc>
                <a:tc>
                  <a:txBody>
                    <a:bodyPr/>
                    <a:lstStyle/>
                    <a:p>
                      <a:pPr algn="ctr"/>
                      <a:r>
                        <a:rPr lang="en-US" sz="2000" dirty="0" smtClean="0"/>
                        <a:t>$33,418</a:t>
                      </a:r>
                      <a:endParaRPr lang="en-US" sz="2000" dirty="0"/>
                    </a:p>
                  </a:txBody>
                  <a:tcPr/>
                </a:tc>
                <a:tc>
                  <a:txBody>
                    <a:bodyPr/>
                    <a:lstStyle/>
                    <a:p>
                      <a:pPr algn="ctr"/>
                      <a:r>
                        <a:rPr lang="en-US" sz="2000" dirty="0" smtClean="0"/>
                        <a:t>$28,510</a:t>
                      </a:r>
                      <a:endParaRPr lang="en-US" sz="2000" dirty="0"/>
                    </a:p>
                  </a:txBody>
                  <a:tcPr/>
                </a:tc>
                <a:tc>
                  <a:txBody>
                    <a:bodyPr/>
                    <a:lstStyle/>
                    <a:p>
                      <a:pPr algn="ctr"/>
                      <a:endParaRPr lang="en-US" sz="2000" dirty="0"/>
                    </a:p>
                  </a:txBody>
                  <a:tcPr/>
                </a:tc>
              </a:tr>
              <a:tr h="600075">
                <a:tc>
                  <a:txBody>
                    <a:bodyPr/>
                    <a:lstStyle/>
                    <a:p>
                      <a:pPr algn="ctr"/>
                      <a:r>
                        <a:rPr lang="en-US" sz="2000" dirty="0" smtClean="0"/>
                        <a:t>Title III</a:t>
                      </a:r>
                      <a:endParaRPr lang="en-US" sz="2000" dirty="0"/>
                    </a:p>
                  </a:txBody>
                  <a:tcPr/>
                </a:tc>
                <a:tc>
                  <a:txBody>
                    <a:bodyPr/>
                    <a:lstStyle/>
                    <a:p>
                      <a:pPr algn="ctr"/>
                      <a:r>
                        <a:rPr lang="en-US" sz="2000" dirty="0" smtClean="0"/>
                        <a:t>$9,360</a:t>
                      </a:r>
                      <a:endParaRPr lang="en-US" sz="2000" dirty="0"/>
                    </a:p>
                  </a:txBody>
                  <a:tcPr/>
                </a:tc>
                <a:tc>
                  <a:txBody>
                    <a:bodyPr/>
                    <a:lstStyle/>
                    <a:p>
                      <a:pPr algn="ctr"/>
                      <a:r>
                        <a:rPr lang="en-US" sz="2000" dirty="0" smtClean="0"/>
                        <a:t>$9,360</a:t>
                      </a:r>
                      <a:endParaRPr lang="en-US" sz="2000" dirty="0"/>
                    </a:p>
                  </a:txBody>
                  <a:tcPr/>
                </a:tc>
                <a:tc>
                  <a:txBody>
                    <a:bodyPr/>
                    <a:lstStyle/>
                    <a:p>
                      <a:pPr algn="ctr"/>
                      <a:endParaRPr lang="en-US" sz="2000" dirty="0"/>
                    </a:p>
                  </a:txBody>
                  <a:tcPr/>
                </a:tc>
              </a:tr>
              <a:tr h="600075">
                <a:tc>
                  <a:txBody>
                    <a:bodyPr/>
                    <a:lstStyle/>
                    <a:p>
                      <a:pPr algn="ctr"/>
                      <a:r>
                        <a:rPr lang="en-US" sz="2000" dirty="0" smtClean="0">
                          <a:solidFill>
                            <a:schemeClr val="bg1">
                              <a:lumMod val="95000"/>
                              <a:lumOff val="5000"/>
                            </a:schemeClr>
                          </a:solidFill>
                        </a:rPr>
                        <a:t>Total</a:t>
                      </a:r>
                      <a:endParaRPr lang="en-US" sz="2000" dirty="0">
                        <a:solidFill>
                          <a:schemeClr val="bg1">
                            <a:lumMod val="95000"/>
                            <a:lumOff val="5000"/>
                          </a:schemeClr>
                        </a:solidFill>
                      </a:endParaRPr>
                    </a:p>
                  </a:txBody>
                  <a:tcPr>
                    <a:solidFill>
                      <a:srgbClr val="FFFF00"/>
                    </a:solidFill>
                  </a:tcPr>
                </a:tc>
                <a:tc>
                  <a:txBody>
                    <a:bodyPr/>
                    <a:lstStyle/>
                    <a:p>
                      <a:pPr algn="ctr"/>
                      <a:r>
                        <a:rPr lang="en-US" sz="2000" dirty="0" smtClean="0">
                          <a:solidFill>
                            <a:schemeClr val="bg1">
                              <a:lumMod val="95000"/>
                              <a:lumOff val="5000"/>
                            </a:schemeClr>
                          </a:solidFill>
                        </a:rPr>
                        <a:t>$184,979</a:t>
                      </a:r>
                      <a:endParaRPr lang="en-US" sz="2000" dirty="0">
                        <a:solidFill>
                          <a:schemeClr val="bg1">
                            <a:lumMod val="95000"/>
                            <a:lumOff val="5000"/>
                          </a:schemeClr>
                        </a:solidFill>
                      </a:endParaRPr>
                    </a:p>
                  </a:txBody>
                  <a:tcPr>
                    <a:solidFill>
                      <a:srgbClr val="FFFF00"/>
                    </a:solidFill>
                  </a:tcPr>
                </a:tc>
                <a:tc>
                  <a:txBody>
                    <a:bodyPr/>
                    <a:lstStyle/>
                    <a:p>
                      <a:pPr algn="ctr"/>
                      <a:r>
                        <a:rPr lang="en-US" sz="2000" dirty="0" smtClean="0">
                          <a:solidFill>
                            <a:schemeClr val="bg1">
                              <a:lumMod val="95000"/>
                              <a:lumOff val="5000"/>
                            </a:schemeClr>
                          </a:solidFill>
                        </a:rPr>
                        <a:t>$165,662</a:t>
                      </a:r>
                      <a:endParaRPr lang="en-US" sz="2000" dirty="0">
                        <a:solidFill>
                          <a:schemeClr val="bg1">
                            <a:lumMod val="95000"/>
                            <a:lumOff val="5000"/>
                          </a:schemeClr>
                        </a:solidFill>
                      </a:endParaRPr>
                    </a:p>
                  </a:txBody>
                  <a:tcPr>
                    <a:solidFill>
                      <a:srgbClr val="FFFF00"/>
                    </a:solidFill>
                  </a:tcPr>
                </a:tc>
                <a:tc>
                  <a:txBody>
                    <a:bodyPr/>
                    <a:lstStyle/>
                    <a:p>
                      <a:pPr algn="ctr"/>
                      <a:r>
                        <a:rPr lang="en-US" sz="2000" dirty="0" smtClean="0">
                          <a:solidFill>
                            <a:schemeClr val="bg1">
                              <a:lumMod val="95000"/>
                              <a:lumOff val="5000"/>
                            </a:schemeClr>
                          </a:solidFill>
                        </a:rPr>
                        <a:t>2.47</a:t>
                      </a:r>
                      <a:endParaRPr lang="en-US" sz="2000" dirty="0">
                        <a:solidFill>
                          <a:schemeClr val="bg1">
                            <a:lumMod val="95000"/>
                            <a:lumOff val="5000"/>
                          </a:schemeClr>
                        </a:solidFill>
                      </a:endParaRPr>
                    </a:p>
                  </a:txBody>
                  <a:tcPr>
                    <a:solidFill>
                      <a:srgbClr val="FFFF00"/>
                    </a:solidFill>
                  </a:tcPr>
                </a:tc>
              </a:tr>
              <a:tr h="600075">
                <a:tc>
                  <a:txBody>
                    <a:bodyPr/>
                    <a:lstStyle/>
                    <a:p>
                      <a:endParaRPr lang="en-US" dirty="0"/>
                    </a:p>
                  </a:txBody>
                  <a:tcPr/>
                </a:tc>
                <a:tc>
                  <a:txBody>
                    <a:bodyPr/>
                    <a:lstStyle/>
                    <a:p>
                      <a:endParaRPr lang="en-US"/>
                    </a:p>
                  </a:txBody>
                  <a:tcPr/>
                </a:tc>
                <a:tc>
                  <a:txBody>
                    <a:bodyPr/>
                    <a:lstStyle/>
                    <a:p>
                      <a:endParaRPr lang="en-US" dirty="0"/>
                    </a:p>
                  </a:txBody>
                  <a:tcPr/>
                </a:tc>
                <a:tc>
                  <a:txBody>
                    <a:bodyPr/>
                    <a:lstStyle/>
                    <a:p>
                      <a:pPr algn="ctr"/>
                      <a:endParaRPr lang="en-US" sz="2000" dirty="0"/>
                    </a:p>
                  </a:txBody>
                  <a:tcPr/>
                </a:tc>
              </a:tr>
              <a:tr h="600075">
                <a:tc>
                  <a:txBody>
                    <a:bodyPr/>
                    <a:lstStyle/>
                    <a:p>
                      <a:pPr algn="ctr"/>
                      <a:r>
                        <a:rPr lang="en-US" sz="2000" dirty="0" smtClean="0"/>
                        <a:t>IDEA (Total)</a:t>
                      </a:r>
                      <a:endParaRPr lang="en-US" sz="2000" dirty="0"/>
                    </a:p>
                  </a:txBody>
                  <a:tcPr>
                    <a:solidFill>
                      <a:srgbClr val="FFFF00"/>
                    </a:solidFill>
                  </a:tcPr>
                </a:tc>
                <a:tc>
                  <a:txBody>
                    <a:bodyPr/>
                    <a:lstStyle/>
                    <a:p>
                      <a:pPr algn="ctr"/>
                      <a:r>
                        <a:rPr lang="en-US" sz="2000" dirty="0" smtClean="0"/>
                        <a:t>$283,322</a:t>
                      </a:r>
                      <a:endParaRPr lang="en-US" sz="2000" dirty="0"/>
                    </a:p>
                  </a:txBody>
                  <a:tcPr>
                    <a:solidFill>
                      <a:srgbClr val="FFFF00"/>
                    </a:solidFill>
                  </a:tcPr>
                </a:tc>
                <a:tc>
                  <a:txBody>
                    <a:bodyPr/>
                    <a:lstStyle/>
                    <a:p>
                      <a:pPr algn="ctr"/>
                      <a:r>
                        <a:rPr lang="en-US" sz="2000" dirty="0" smtClean="0"/>
                        <a:t>$283,322</a:t>
                      </a:r>
                      <a:endParaRPr lang="en-US" sz="2000" dirty="0"/>
                    </a:p>
                  </a:txBody>
                  <a:tcPr>
                    <a:solidFill>
                      <a:srgbClr val="FFFF00"/>
                    </a:solidFill>
                  </a:tcPr>
                </a:tc>
                <a:tc>
                  <a:txBody>
                    <a:bodyPr/>
                    <a:lstStyle/>
                    <a:p>
                      <a:pPr algn="ctr"/>
                      <a:r>
                        <a:rPr lang="en-US" sz="2000" dirty="0" smtClean="0"/>
                        <a:t>4.23</a:t>
                      </a:r>
                      <a:endParaRPr lang="en-US" sz="2000" dirty="0"/>
                    </a:p>
                  </a:txBody>
                  <a:tcPr>
                    <a:solidFill>
                      <a:srgbClr val="FFFF00"/>
                    </a:solidFill>
                  </a:tcPr>
                </a:tc>
              </a:tr>
            </a:tbl>
          </a:graphicData>
        </a:graphic>
      </p:graphicFrame>
      <p:sp>
        <p:nvSpPr>
          <p:cNvPr id="4" name="Slide Number Placeholder 3"/>
          <p:cNvSpPr>
            <a:spLocks noGrp="1"/>
          </p:cNvSpPr>
          <p:nvPr>
            <p:ph type="sldNum" sz="quarter" idx="12"/>
          </p:nvPr>
        </p:nvSpPr>
        <p:spPr/>
        <p:txBody>
          <a:bodyPr/>
          <a:lstStyle/>
          <a:p>
            <a:fld id="{5E8C9590-A1E4-4E5D-99A2-9EEA8B14C8CE}" type="slidenum">
              <a:rPr lang="en-US" smtClean="0"/>
              <a:t>24</a:t>
            </a:fld>
            <a:endParaRPr lang="en-US"/>
          </a:p>
        </p:txBody>
      </p:sp>
    </p:spTree>
    <p:extLst>
      <p:ext uri="{BB962C8B-B14F-4D97-AF65-F5344CB8AC3E}">
        <p14:creationId xmlns:p14="http://schemas.microsoft.com/office/powerpoint/2010/main" val="29417961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a:t>
            </a:r>
            <a:br>
              <a:rPr lang="en-US" dirty="0" smtClean="0"/>
            </a:br>
            <a:r>
              <a:rPr lang="en-US" sz="3600" dirty="0" smtClean="0"/>
              <a:t>Department of Instruction Directors</a:t>
            </a:r>
            <a:endParaRPr lang="en-US" dirty="0"/>
          </a:p>
        </p:txBody>
      </p:sp>
      <p:sp>
        <p:nvSpPr>
          <p:cNvPr id="3" name="Content Placeholder 2"/>
          <p:cNvSpPr>
            <a:spLocks noGrp="1"/>
          </p:cNvSpPr>
          <p:nvPr>
            <p:ph idx="1"/>
          </p:nvPr>
        </p:nvSpPr>
        <p:spPr>
          <a:xfrm>
            <a:off x="228600" y="1600200"/>
            <a:ext cx="8610600" cy="4800600"/>
          </a:xfrm>
        </p:spPr>
        <p:txBody>
          <a:bodyPr>
            <a:normAutofit fontScale="92500" lnSpcReduction="10000"/>
          </a:bodyPr>
          <a:lstStyle/>
          <a:p>
            <a:r>
              <a:rPr lang="en-US" dirty="0" smtClean="0"/>
              <a:t>Assistant Superintendent: </a:t>
            </a:r>
            <a:r>
              <a:rPr lang="en-US" b="1" i="1" dirty="0" smtClean="0"/>
              <a:t>Billy Haun</a:t>
            </a:r>
          </a:p>
          <a:p>
            <a:r>
              <a:rPr lang="en-US" dirty="0" smtClean="0"/>
              <a:t>Executive Director K – 12: </a:t>
            </a:r>
            <a:r>
              <a:rPr lang="en-US" b="1" i="1" dirty="0" smtClean="0"/>
              <a:t>Debbie Collins</a:t>
            </a:r>
          </a:p>
          <a:p>
            <a:r>
              <a:rPr lang="en-US" dirty="0" smtClean="0"/>
              <a:t>Executive Director of Community Engagement: </a:t>
            </a:r>
            <a:r>
              <a:rPr lang="en-US" b="1" i="1" dirty="0" smtClean="0"/>
              <a:t>Bernard Hairston</a:t>
            </a:r>
          </a:p>
          <a:p>
            <a:r>
              <a:rPr lang="en-US" dirty="0" smtClean="0"/>
              <a:t>Director of Special Education: </a:t>
            </a:r>
            <a:r>
              <a:rPr lang="en-US" b="1" i="1" dirty="0" smtClean="0"/>
              <a:t>Kevin Kirst</a:t>
            </a:r>
          </a:p>
          <a:p>
            <a:r>
              <a:rPr lang="en-US" dirty="0" smtClean="0"/>
              <a:t>Assistant Director of Instructional Programs: </a:t>
            </a:r>
            <a:r>
              <a:rPr lang="en-US" b="1" i="1" dirty="0" smtClean="0"/>
              <a:t>Chad Ratliff</a:t>
            </a:r>
          </a:p>
          <a:p>
            <a:r>
              <a:rPr lang="en-US" dirty="0" smtClean="0"/>
              <a:t>Assistant Director of Instruction – Intervention/Prevention Services: </a:t>
            </a:r>
            <a:r>
              <a:rPr lang="en-US" b="1" i="1" dirty="0" smtClean="0"/>
              <a:t>Betsy Agee</a:t>
            </a:r>
          </a:p>
          <a:p>
            <a:r>
              <a:rPr lang="en-US" dirty="0" smtClean="0"/>
              <a:t>Director of Professional Development: </a:t>
            </a:r>
            <a:r>
              <a:rPr lang="en-US" b="1" i="1" dirty="0" smtClean="0"/>
              <a:t>Becky Fisher</a:t>
            </a:r>
          </a:p>
          <a:p>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25</a:t>
            </a:fld>
            <a:endParaRPr lang="en-US"/>
          </a:p>
        </p:txBody>
      </p:sp>
    </p:spTree>
    <p:extLst>
      <p:ext uri="{BB962C8B-B14F-4D97-AF65-F5344CB8AC3E}">
        <p14:creationId xmlns:p14="http://schemas.microsoft.com/office/powerpoint/2010/main" val="53597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effectLst>
                  <a:outerShdw blurRad="38100" dist="38100" dir="2700000" algn="tl">
                    <a:srgbClr val="000000">
                      <a:alpha val="43137"/>
                    </a:srgbClr>
                  </a:outerShdw>
                </a:effectLst>
              </a:rPr>
              <a:t>Work of </a:t>
            </a:r>
            <a:r>
              <a:rPr lang="en-US" sz="4000" dirty="0" smtClean="0">
                <a:effectLst>
                  <a:outerShdw blurRad="38100" dist="38100" dir="2700000" algn="tl">
                    <a:srgbClr val="000000">
                      <a:alpha val="43137"/>
                    </a:srgbClr>
                  </a:outerShdw>
                </a:effectLst>
              </a:rPr>
              <a:t>the Department</a:t>
            </a:r>
            <a:endParaRPr lang="en-US" sz="4000" dirty="0"/>
          </a:p>
        </p:txBody>
      </p:sp>
      <p:sp>
        <p:nvSpPr>
          <p:cNvPr id="3" name="Content Placeholder 2"/>
          <p:cNvSpPr>
            <a:spLocks noGrp="1"/>
          </p:cNvSpPr>
          <p:nvPr>
            <p:ph sz="half" idx="1"/>
          </p:nvPr>
        </p:nvSpPr>
        <p:spPr>
          <a:xfrm>
            <a:off x="457200" y="1676400"/>
            <a:ext cx="4038600" cy="4525963"/>
          </a:xfrm>
        </p:spPr>
        <p:txBody>
          <a:bodyPr>
            <a:normAutofit fontScale="77500" lnSpcReduction="20000"/>
          </a:bodyPr>
          <a:lstStyle/>
          <a:p>
            <a:r>
              <a:rPr lang="en-US" sz="3400" dirty="0"/>
              <a:t>AVID</a:t>
            </a:r>
          </a:p>
          <a:p>
            <a:r>
              <a:rPr lang="en-US" sz="3400" dirty="0"/>
              <a:t>RTI</a:t>
            </a:r>
          </a:p>
          <a:p>
            <a:r>
              <a:rPr lang="en-US" sz="3400" dirty="0"/>
              <a:t>Performance Assessments</a:t>
            </a:r>
          </a:p>
          <a:p>
            <a:r>
              <a:rPr lang="en-US" sz="3400" dirty="0"/>
              <a:t>Design 2015</a:t>
            </a:r>
          </a:p>
          <a:p>
            <a:r>
              <a:rPr lang="en-US" sz="3400" dirty="0"/>
              <a:t>Program Evaluation</a:t>
            </a:r>
          </a:p>
          <a:p>
            <a:r>
              <a:rPr lang="en-US" sz="3400" dirty="0"/>
              <a:t>M-Cubed</a:t>
            </a:r>
          </a:p>
          <a:p>
            <a:r>
              <a:rPr lang="en-US" sz="3400" dirty="0"/>
              <a:t>Virtual </a:t>
            </a:r>
            <a:r>
              <a:rPr lang="en-US" sz="3400" dirty="0" smtClean="0"/>
              <a:t>Courses</a:t>
            </a:r>
            <a:endParaRPr lang="en-US" sz="3400" dirty="0"/>
          </a:p>
          <a:p>
            <a:r>
              <a:rPr lang="en-US" sz="3400" dirty="0" smtClean="0"/>
              <a:t>Elementary ESOL</a:t>
            </a:r>
          </a:p>
          <a:p>
            <a:r>
              <a:rPr lang="en-US" sz="3400" dirty="0" smtClean="0"/>
              <a:t>Gifted Advisory</a:t>
            </a:r>
          </a:p>
          <a:p>
            <a:r>
              <a:rPr lang="en-US" sz="3400" dirty="0" smtClean="0"/>
              <a:t>Parent Portal Implementation</a:t>
            </a:r>
            <a:endParaRPr lang="en-US" sz="3400" dirty="0"/>
          </a:p>
          <a:p>
            <a:endParaRPr lang="en-US" dirty="0"/>
          </a:p>
        </p:txBody>
      </p:sp>
      <p:sp>
        <p:nvSpPr>
          <p:cNvPr id="4" name="Content Placeholder 3"/>
          <p:cNvSpPr>
            <a:spLocks noGrp="1"/>
          </p:cNvSpPr>
          <p:nvPr>
            <p:ph sz="half" idx="2"/>
          </p:nvPr>
        </p:nvSpPr>
        <p:spPr/>
        <p:txBody>
          <a:bodyPr>
            <a:normAutofit fontScale="77500" lnSpcReduction="20000"/>
          </a:bodyPr>
          <a:lstStyle/>
          <a:p>
            <a:r>
              <a:rPr lang="en-US" sz="3400" dirty="0" smtClean="0"/>
              <a:t>Responsive Classroom</a:t>
            </a:r>
          </a:p>
          <a:p>
            <a:r>
              <a:rPr lang="en-US" sz="3400" dirty="0" smtClean="0"/>
              <a:t>ST Math</a:t>
            </a:r>
          </a:p>
          <a:p>
            <a:r>
              <a:rPr lang="en-US" sz="3400" dirty="0" smtClean="0"/>
              <a:t>Spelling Bee</a:t>
            </a:r>
          </a:p>
          <a:p>
            <a:r>
              <a:rPr lang="en-US" sz="3400" dirty="0" smtClean="0"/>
              <a:t>New Teacher Academy</a:t>
            </a:r>
          </a:p>
          <a:p>
            <a:r>
              <a:rPr lang="en-US" sz="3400" dirty="0" smtClean="0"/>
              <a:t>Parent Council</a:t>
            </a:r>
          </a:p>
          <a:p>
            <a:r>
              <a:rPr lang="en-US" sz="3400" dirty="0" smtClean="0"/>
              <a:t>AEA Exchange</a:t>
            </a:r>
          </a:p>
          <a:p>
            <a:r>
              <a:rPr lang="en-US" sz="3400" dirty="0" smtClean="0"/>
              <a:t>Teacher Advisory</a:t>
            </a:r>
          </a:p>
          <a:p>
            <a:r>
              <a:rPr lang="en-US" sz="3400" dirty="0" smtClean="0"/>
              <a:t>SEAC</a:t>
            </a:r>
          </a:p>
          <a:p>
            <a:r>
              <a:rPr lang="en-US" sz="3400" dirty="0" smtClean="0"/>
              <a:t>24 Math Competition</a:t>
            </a:r>
          </a:p>
          <a:p>
            <a:r>
              <a:rPr lang="en-US" sz="3400" dirty="0"/>
              <a:t>Reviewing elementary report card</a:t>
            </a:r>
            <a:endParaRPr lang="en-US" sz="3400" dirty="0" smtClean="0"/>
          </a:p>
          <a:p>
            <a:pPr marL="0" indent="0">
              <a:buNone/>
            </a:pPr>
            <a:endParaRPr lang="en-US" sz="3100" dirty="0"/>
          </a:p>
        </p:txBody>
      </p:sp>
      <p:sp>
        <p:nvSpPr>
          <p:cNvPr id="5" name="Slide Number Placeholder 4"/>
          <p:cNvSpPr>
            <a:spLocks noGrp="1"/>
          </p:cNvSpPr>
          <p:nvPr>
            <p:ph type="sldNum" sz="quarter" idx="12"/>
          </p:nvPr>
        </p:nvSpPr>
        <p:spPr/>
        <p:txBody>
          <a:bodyPr/>
          <a:lstStyle/>
          <a:p>
            <a:fld id="{5E8C9590-A1E4-4E5D-99A2-9EEA8B14C8CE}" type="slidenum">
              <a:rPr lang="en-US" smtClean="0"/>
              <a:t>3</a:t>
            </a:fld>
            <a:endParaRPr lang="en-US"/>
          </a:p>
        </p:txBody>
      </p:sp>
    </p:spTree>
    <p:extLst>
      <p:ext uri="{BB962C8B-B14F-4D97-AF65-F5344CB8AC3E}">
        <p14:creationId xmlns:p14="http://schemas.microsoft.com/office/powerpoint/2010/main" val="38328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81000"/>
            <a:ext cx="8229600" cy="1401762"/>
          </a:xfrm>
        </p:spPr>
        <p:txBody>
          <a:bodyPr>
            <a:normAutofit/>
          </a:bodyPr>
          <a:lstStyle/>
          <a:p>
            <a:r>
              <a:rPr lang="en-US" sz="4000" dirty="0" smtClean="0">
                <a:effectLst>
                  <a:outerShdw blurRad="38100" dist="38100" dir="2700000" algn="tl">
                    <a:srgbClr val="000000">
                      <a:alpha val="43137"/>
                    </a:srgbClr>
                  </a:outerShdw>
                </a:effectLst>
              </a:rPr>
              <a:t>Self-Sustaining Funds</a:t>
            </a:r>
            <a:r>
              <a:rPr lang="en-US" dirty="0" smtClean="0"/>
              <a:t/>
            </a:r>
            <a:br>
              <a:rPr lang="en-US" dirty="0" smtClean="0"/>
            </a:br>
            <a:endParaRPr lang="en-US" sz="2700" dirty="0"/>
          </a:p>
        </p:txBody>
      </p:sp>
      <p:sp>
        <p:nvSpPr>
          <p:cNvPr id="5" name="Content Placeholder 4"/>
          <p:cNvSpPr>
            <a:spLocks noGrp="1"/>
          </p:cNvSpPr>
          <p:nvPr>
            <p:ph sz="half" idx="1"/>
          </p:nvPr>
        </p:nvSpPr>
        <p:spPr>
          <a:xfrm>
            <a:off x="457200" y="1981200"/>
            <a:ext cx="4038600" cy="4495800"/>
          </a:xfrm>
          <a:ln w="57150"/>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0">
              <a:lnSpc>
                <a:spcPct val="120000"/>
              </a:lnSpc>
              <a:buNone/>
            </a:pPr>
            <a:r>
              <a:rPr lang="en-US" sz="2900" dirty="0"/>
              <a:t>3101 Title 1</a:t>
            </a:r>
          </a:p>
          <a:p>
            <a:pPr marL="0" indent="0">
              <a:lnSpc>
                <a:spcPct val="120000"/>
              </a:lnSpc>
              <a:buNone/>
            </a:pPr>
            <a:r>
              <a:rPr lang="en-US" sz="2900" dirty="0"/>
              <a:t>3103 Migrant</a:t>
            </a:r>
          </a:p>
          <a:p>
            <a:pPr marL="0" indent="0">
              <a:lnSpc>
                <a:spcPct val="120000"/>
              </a:lnSpc>
              <a:buNone/>
            </a:pPr>
            <a:r>
              <a:rPr lang="en-US" sz="2900" dirty="0"/>
              <a:t>3115 Adult Education</a:t>
            </a:r>
          </a:p>
          <a:p>
            <a:pPr marL="0" indent="0">
              <a:lnSpc>
                <a:spcPct val="120000"/>
              </a:lnSpc>
              <a:buNone/>
            </a:pPr>
            <a:r>
              <a:rPr lang="en-US" sz="2900" dirty="0"/>
              <a:t>3116 Econ Dislocated Workers</a:t>
            </a:r>
          </a:p>
          <a:p>
            <a:pPr marL="0" indent="0">
              <a:lnSpc>
                <a:spcPct val="120000"/>
              </a:lnSpc>
              <a:buNone/>
            </a:pPr>
            <a:r>
              <a:rPr lang="en-US" sz="2900" dirty="0"/>
              <a:t>3142 Alternative Education</a:t>
            </a:r>
          </a:p>
          <a:p>
            <a:pPr marL="0" indent="0">
              <a:lnSpc>
                <a:spcPct val="120000"/>
              </a:lnSpc>
              <a:buNone/>
            </a:pPr>
            <a:r>
              <a:rPr lang="en-US" sz="2900" dirty="0"/>
              <a:t>3151 Teacher Mentoring Program</a:t>
            </a:r>
          </a:p>
          <a:p>
            <a:pPr marL="0" indent="0">
              <a:lnSpc>
                <a:spcPct val="120000"/>
              </a:lnSpc>
              <a:buNone/>
            </a:pPr>
            <a:r>
              <a:rPr lang="en-US" sz="2900" dirty="0"/>
              <a:t>3152 Algebra Readiness</a:t>
            </a:r>
          </a:p>
          <a:p>
            <a:pPr marL="0" indent="0">
              <a:lnSpc>
                <a:spcPct val="120000"/>
              </a:lnSpc>
              <a:buNone/>
            </a:pPr>
            <a:r>
              <a:rPr lang="en-US" sz="2900" dirty="0"/>
              <a:t>3173 Migrant Consort </a:t>
            </a:r>
            <a:r>
              <a:rPr lang="en-US" sz="2900" dirty="0" smtClean="0"/>
              <a:t>Grant</a:t>
            </a:r>
            <a:endParaRPr lang="en-US" sz="2900" dirty="0"/>
          </a:p>
          <a:p>
            <a:pPr marL="0" indent="0">
              <a:lnSpc>
                <a:spcPct val="120000"/>
              </a:lnSpc>
              <a:buNone/>
            </a:pPr>
            <a:r>
              <a:rPr lang="en-US" sz="2900" dirty="0"/>
              <a:t>3201 C.B.I.P. Program</a:t>
            </a:r>
          </a:p>
          <a:p>
            <a:pPr marL="0" indent="0">
              <a:lnSpc>
                <a:spcPct val="120000"/>
              </a:lnSpc>
              <a:buNone/>
            </a:pPr>
            <a:r>
              <a:rPr lang="en-US" sz="2900" dirty="0"/>
              <a:t>3202 E.D. Program</a:t>
            </a:r>
          </a:p>
          <a:p>
            <a:pPr marL="0" indent="0">
              <a:lnSpc>
                <a:spcPct val="120000"/>
              </a:lnSpc>
              <a:buNone/>
            </a:pPr>
            <a:r>
              <a:rPr lang="en-US" sz="2900" dirty="0"/>
              <a:t>3203 Title II</a:t>
            </a:r>
          </a:p>
          <a:p>
            <a:pPr marL="0" indent="0">
              <a:lnSpc>
                <a:spcPct val="120000"/>
              </a:lnSpc>
              <a:buNone/>
            </a:pPr>
            <a:r>
              <a:rPr lang="en-US" sz="2900" dirty="0"/>
              <a:t>3205 Pre-School Special Ed</a:t>
            </a:r>
          </a:p>
          <a:p>
            <a:pPr marL="0" indent="0">
              <a:buNone/>
            </a:pPr>
            <a:endParaRPr lang="en-US" dirty="0"/>
          </a:p>
        </p:txBody>
      </p:sp>
      <p:sp>
        <p:nvSpPr>
          <p:cNvPr id="6" name="Content Placeholder 5"/>
          <p:cNvSpPr>
            <a:spLocks noGrp="1"/>
          </p:cNvSpPr>
          <p:nvPr>
            <p:ph sz="half" idx="2"/>
          </p:nvPr>
        </p:nvSpPr>
        <p:spPr>
          <a:xfrm>
            <a:off x="4648200" y="1981200"/>
            <a:ext cx="4038600" cy="4525963"/>
          </a:xfrm>
          <a:ln w="57150"/>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0">
              <a:lnSpc>
                <a:spcPct val="120000"/>
              </a:lnSpc>
              <a:buNone/>
            </a:pPr>
            <a:r>
              <a:rPr lang="en-US" dirty="0" smtClean="0"/>
              <a:t>3207 Carl Perkins Grant</a:t>
            </a:r>
          </a:p>
          <a:p>
            <a:pPr marL="0" indent="0">
              <a:lnSpc>
                <a:spcPct val="120000"/>
              </a:lnSpc>
              <a:buNone/>
            </a:pPr>
            <a:r>
              <a:rPr lang="en-US" dirty="0" smtClean="0"/>
              <a:t>3212 Special Education Jail Program</a:t>
            </a:r>
          </a:p>
          <a:p>
            <a:pPr marL="0" indent="0">
              <a:lnSpc>
                <a:spcPct val="120000"/>
              </a:lnSpc>
              <a:buNone/>
            </a:pPr>
            <a:r>
              <a:rPr lang="en-US" dirty="0" smtClean="0"/>
              <a:t>3215 Title III</a:t>
            </a:r>
          </a:p>
          <a:p>
            <a:pPr marL="0" indent="0">
              <a:lnSpc>
                <a:spcPct val="120000"/>
              </a:lnSpc>
              <a:buNone/>
            </a:pPr>
            <a:r>
              <a:rPr lang="en-US" dirty="0" smtClean="0"/>
              <a:t>3221 El Civics Partnership Project</a:t>
            </a:r>
          </a:p>
          <a:p>
            <a:pPr marL="0" indent="0">
              <a:lnSpc>
                <a:spcPct val="120000"/>
              </a:lnSpc>
              <a:buNone/>
            </a:pPr>
            <a:r>
              <a:rPr lang="en-US" dirty="0" smtClean="0"/>
              <a:t>3300 Community Education</a:t>
            </a:r>
          </a:p>
          <a:p>
            <a:pPr marL="0" indent="0">
              <a:lnSpc>
                <a:spcPct val="120000"/>
              </a:lnSpc>
              <a:buNone/>
            </a:pPr>
            <a:r>
              <a:rPr lang="en-US" dirty="0" smtClean="0"/>
              <a:t>3304 Family In Crisis Grant</a:t>
            </a:r>
          </a:p>
          <a:p>
            <a:pPr marL="0" indent="0">
              <a:lnSpc>
                <a:spcPct val="120000"/>
              </a:lnSpc>
              <a:buNone/>
            </a:pPr>
            <a:r>
              <a:rPr lang="en-US" dirty="0" smtClean="0"/>
              <a:t>3305 Drivers Safety Fund</a:t>
            </a:r>
          </a:p>
          <a:p>
            <a:pPr marL="0" indent="0">
              <a:lnSpc>
                <a:spcPct val="120000"/>
              </a:lnSpc>
              <a:buNone/>
            </a:pPr>
            <a:r>
              <a:rPr lang="en-US" dirty="0" smtClean="0"/>
              <a:t>3306 Open Doors Fund</a:t>
            </a:r>
          </a:p>
          <a:p>
            <a:pPr marL="0" indent="0">
              <a:lnSpc>
                <a:spcPct val="120000"/>
              </a:lnSpc>
              <a:buNone/>
            </a:pPr>
            <a:r>
              <a:rPr lang="en-US" dirty="0" smtClean="0"/>
              <a:t>3310 Summer School Fund</a:t>
            </a:r>
          </a:p>
          <a:p>
            <a:pPr marL="0" indent="0">
              <a:lnSpc>
                <a:spcPct val="120000"/>
              </a:lnSpc>
              <a:buNone/>
            </a:pPr>
            <a:r>
              <a:rPr lang="en-US" dirty="0" smtClean="0"/>
              <a:t>3502 Foundation for Excellence</a:t>
            </a:r>
          </a:p>
          <a:p>
            <a:pPr marL="0" indent="0">
              <a:lnSpc>
                <a:spcPct val="120000"/>
              </a:lnSpc>
              <a:buNone/>
            </a:pPr>
            <a:r>
              <a:rPr lang="en-US" dirty="0" smtClean="0"/>
              <a:t>3909 Textbook Replacement</a:t>
            </a:r>
            <a:endParaRPr lang="en-US" dirty="0"/>
          </a:p>
        </p:txBody>
      </p:sp>
      <p:sp>
        <p:nvSpPr>
          <p:cNvPr id="2" name="Slide Number Placeholder 1"/>
          <p:cNvSpPr>
            <a:spLocks noGrp="1"/>
          </p:cNvSpPr>
          <p:nvPr>
            <p:ph type="sldNum" sz="quarter" idx="12"/>
          </p:nvPr>
        </p:nvSpPr>
        <p:spPr/>
        <p:txBody>
          <a:bodyPr/>
          <a:lstStyle/>
          <a:p>
            <a:fld id="{5E8C9590-A1E4-4E5D-99A2-9EEA8B14C8CE}" type="slidenum">
              <a:rPr lang="en-US" smtClean="0"/>
              <a:t>4</a:t>
            </a:fld>
            <a:endParaRPr lang="en-US"/>
          </a:p>
        </p:txBody>
      </p:sp>
    </p:spTree>
    <p:extLst>
      <p:ext uri="{BB962C8B-B14F-4D97-AF65-F5344CB8AC3E}">
        <p14:creationId xmlns:p14="http://schemas.microsoft.com/office/powerpoint/2010/main" val="2967708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outerShdw blurRad="38100" dist="38100" dir="2700000" algn="tl">
                    <a:srgbClr val="000000">
                      <a:alpha val="43137"/>
                    </a:srgbClr>
                  </a:outerShdw>
                </a:effectLst>
              </a:rPr>
              <a:t>Operating Expenses</a:t>
            </a:r>
            <a:r>
              <a:rPr lang="en-US" dirty="0" smtClean="0"/>
              <a:t/>
            </a:r>
            <a:br>
              <a:rPr lang="en-US" dirty="0" smtClean="0"/>
            </a:br>
            <a:r>
              <a:rPr lang="en-US" sz="3600" dirty="0" smtClean="0"/>
              <a:t>Funds within the Requested Budget</a:t>
            </a:r>
            <a:endParaRPr lang="en-US" sz="3600" dirty="0"/>
          </a:p>
        </p:txBody>
      </p:sp>
      <p:sp>
        <p:nvSpPr>
          <p:cNvPr id="3" name="Content Placeholder 2"/>
          <p:cNvSpPr>
            <a:spLocks noGrp="1"/>
          </p:cNvSpPr>
          <p:nvPr>
            <p:ph sz="half" idx="1"/>
          </p:nvPr>
        </p:nvSpPr>
        <p:spPr>
          <a:xfrm>
            <a:off x="2057400" y="1600200"/>
            <a:ext cx="5181600" cy="4800600"/>
          </a:xfrm>
          <a:ln w="76200"/>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US" sz="2600" dirty="0"/>
              <a:t>2100 K-12 Instruction Salaries</a:t>
            </a:r>
          </a:p>
          <a:p>
            <a:pPr marL="0" indent="0">
              <a:buNone/>
            </a:pPr>
            <a:r>
              <a:rPr lang="en-US" sz="2600" dirty="0"/>
              <a:t>2103 Summer School</a:t>
            </a:r>
          </a:p>
          <a:p>
            <a:pPr marL="0" indent="0">
              <a:buNone/>
            </a:pPr>
            <a:r>
              <a:rPr lang="en-US" sz="2600" dirty="0"/>
              <a:t>2111 Instructional Support</a:t>
            </a:r>
          </a:p>
          <a:p>
            <a:pPr marL="0" indent="0">
              <a:buNone/>
            </a:pPr>
            <a:r>
              <a:rPr lang="en-US" sz="2600" dirty="0"/>
              <a:t>2112 Student Services</a:t>
            </a:r>
          </a:p>
          <a:p>
            <a:pPr marL="0" indent="0">
              <a:buNone/>
            </a:pPr>
            <a:r>
              <a:rPr lang="en-US" sz="2600" dirty="0"/>
              <a:t>2113 Federal Programs</a:t>
            </a:r>
          </a:p>
          <a:p>
            <a:pPr marL="0" indent="0">
              <a:buNone/>
            </a:pPr>
            <a:r>
              <a:rPr lang="en-US" sz="2600" dirty="0"/>
              <a:t>2114 Media Services</a:t>
            </a:r>
          </a:p>
          <a:p>
            <a:pPr marL="0" indent="0">
              <a:buNone/>
            </a:pPr>
            <a:r>
              <a:rPr lang="en-US" sz="2600" dirty="0"/>
              <a:t>2116 Vocational Education</a:t>
            </a:r>
          </a:p>
          <a:p>
            <a:pPr marL="0" indent="0">
              <a:buNone/>
            </a:pPr>
            <a:r>
              <a:rPr lang="en-US" sz="2600" dirty="0"/>
              <a:t>2117 Professional Development</a:t>
            </a:r>
          </a:p>
          <a:p>
            <a:pPr marL="0" indent="0">
              <a:buNone/>
            </a:pPr>
            <a:r>
              <a:rPr lang="en-US" sz="2600" dirty="0"/>
              <a:t>2411 Community Engagement</a:t>
            </a:r>
          </a:p>
          <a:p>
            <a:pPr marL="0" indent="0">
              <a:buNone/>
            </a:pPr>
            <a:r>
              <a:rPr lang="en-US" sz="2600" dirty="0"/>
              <a:t>2412 Division Instructional Support</a:t>
            </a:r>
          </a:p>
          <a:p>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5</a:t>
            </a:fld>
            <a:endParaRPr lang="en-US"/>
          </a:p>
        </p:txBody>
      </p:sp>
    </p:spTree>
    <p:extLst>
      <p:ext uri="{BB962C8B-B14F-4D97-AF65-F5344CB8AC3E}">
        <p14:creationId xmlns:p14="http://schemas.microsoft.com/office/powerpoint/2010/main" val="2207246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effectLst>
                  <a:outerShdw blurRad="38100" dist="38100" dir="2700000" algn="tl">
                    <a:srgbClr val="000000">
                      <a:alpha val="43137"/>
                    </a:srgbClr>
                  </a:outerShdw>
                </a:effectLst>
              </a:rPr>
              <a:t>Fund 2111 – Instructional Support</a:t>
            </a:r>
            <a:endParaRPr lang="en-US" sz="4000"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49829973"/>
              </p:ext>
            </p:extLst>
          </p:nvPr>
        </p:nvGraphicFramePr>
        <p:xfrm>
          <a:off x="152400" y="1371600"/>
          <a:ext cx="8686803" cy="4539323"/>
        </p:xfrm>
        <a:graphic>
          <a:graphicData uri="http://schemas.openxmlformats.org/drawingml/2006/table">
            <a:tbl>
              <a:tblPr>
                <a:tableStyleId>{5C22544A-7EE6-4342-B048-85BDC9FD1C3A}</a:tableStyleId>
              </a:tblPr>
              <a:tblGrid>
                <a:gridCol w="4724400"/>
                <a:gridCol w="1320801"/>
                <a:gridCol w="1320801"/>
                <a:gridCol w="1320801"/>
              </a:tblGrid>
              <a:tr h="293077">
                <a:tc>
                  <a:txBody>
                    <a:bodyPr/>
                    <a:lstStyle/>
                    <a:p>
                      <a:pPr algn="ctr" fontAlgn="b"/>
                      <a:r>
                        <a:rPr lang="en-US" sz="1400" b="1" i="0" u="sng" strike="noStrike" dirty="0">
                          <a:solidFill>
                            <a:srgbClr val="000000"/>
                          </a:solidFill>
                          <a:effectLst/>
                          <a:latin typeface="Calibri"/>
                        </a:rPr>
                        <a:t>62111 - INSTRUCTIONAL SUPPORT</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400" b="1" i="0" u="sng" strike="noStrike" dirty="0" smtClean="0">
                          <a:solidFill>
                            <a:srgbClr val="000000"/>
                          </a:solidFill>
                          <a:effectLst/>
                          <a:latin typeface="Calibri"/>
                        </a:rPr>
                        <a:t>2011/2012</a:t>
                      </a:r>
                      <a:br>
                        <a:rPr lang="en-US" sz="1400" b="1" i="0" u="sng" strike="noStrike" dirty="0" smtClean="0">
                          <a:solidFill>
                            <a:srgbClr val="000000"/>
                          </a:solidFill>
                          <a:effectLst/>
                          <a:latin typeface="Calibri"/>
                        </a:rPr>
                      </a:br>
                      <a:r>
                        <a:rPr lang="en-US" sz="1400" b="1" i="0" u="sng" strike="noStrike" dirty="0" smtClean="0">
                          <a:solidFill>
                            <a:srgbClr val="000000"/>
                          </a:solidFill>
                          <a:effectLst/>
                          <a:latin typeface="Calibri"/>
                        </a:rPr>
                        <a:t>ADOPTED</a:t>
                      </a:r>
                      <a:endParaRPr lang="en-US" sz="1400" b="1" i="0" u="sng" strike="noStrike" dirty="0">
                        <a:solidFill>
                          <a:srgbClr val="000000"/>
                        </a:solidFill>
                        <a:effectLst/>
                        <a:latin typeface="Calibri"/>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400" b="1" i="0" u="sng" strike="noStrike" smtClean="0">
                          <a:solidFill>
                            <a:srgbClr val="000000"/>
                          </a:solidFill>
                          <a:effectLst/>
                          <a:latin typeface="Calibri"/>
                        </a:rPr>
                        <a:t>2012/2013</a:t>
                      </a:r>
                      <a:br>
                        <a:rPr lang="en-US" sz="1400" b="1" i="0" u="sng" strike="noStrike" smtClean="0">
                          <a:solidFill>
                            <a:srgbClr val="000000"/>
                          </a:solidFill>
                          <a:effectLst/>
                          <a:latin typeface="Calibri"/>
                        </a:rPr>
                      </a:br>
                      <a:r>
                        <a:rPr lang="en-US" sz="1400" b="1" i="0" u="sng" strike="noStrike" smtClean="0">
                          <a:solidFill>
                            <a:srgbClr val="000000"/>
                          </a:solidFill>
                          <a:effectLst/>
                          <a:latin typeface="Calibri"/>
                        </a:rPr>
                        <a:t>ADOPTED</a:t>
                      </a:r>
                      <a:endParaRPr lang="en-US" sz="1400" b="1" i="0" u="sng" strike="noStrike" dirty="0">
                        <a:solidFill>
                          <a:srgbClr val="000000"/>
                        </a:solidFill>
                        <a:effectLst/>
                        <a:latin typeface="Calibri"/>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400" b="1" i="0" u="sng" strike="noStrike" dirty="0" smtClean="0">
                          <a:solidFill>
                            <a:srgbClr val="000000"/>
                          </a:solidFill>
                          <a:effectLst/>
                          <a:latin typeface="Calibri"/>
                        </a:rPr>
                        <a:t>2013/2014</a:t>
                      </a:r>
                      <a:br>
                        <a:rPr lang="en-US" sz="1400" b="1" i="0" u="sng" strike="noStrike" dirty="0" smtClean="0">
                          <a:solidFill>
                            <a:srgbClr val="000000"/>
                          </a:solidFill>
                          <a:effectLst/>
                          <a:latin typeface="Calibri"/>
                        </a:rPr>
                      </a:br>
                      <a:r>
                        <a:rPr lang="en-US" sz="1400" b="1" i="0" u="sng" strike="noStrike" dirty="0" smtClean="0">
                          <a:solidFill>
                            <a:srgbClr val="000000"/>
                          </a:solidFill>
                          <a:effectLst/>
                          <a:latin typeface="Calibri"/>
                        </a:rPr>
                        <a:t>REQUESTED</a:t>
                      </a:r>
                      <a:endParaRPr lang="en-US" sz="1400" b="1" i="0" u="sng"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293077">
                <a:tc>
                  <a:txBody>
                    <a:bodyPr/>
                    <a:lstStyle/>
                    <a:p>
                      <a:pPr algn="l" fontAlgn="b"/>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en-US" sz="1800" u="none" strike="noStrike" dirty="0">
                          <a:effectLst/>
                        </a:rPr>
                        <a:t>$1,218,203</a:t>
                      </a:r>
                      <a:endParaRPr lang="en-US" sz="1800" b="1" i="0" u="none" strike="noStrike" dirty="0">
                        <a:solidFill>
                          <a:srgbClr val="000000"/>
                        </a:solidFill>
                        <a:effectLst/>
                        <a:latin typeface="Calibri"/>
                      </a:endParaRPr>
                    </a:p>
                  </a:txBody>
                  <a:tcPr marL="9525" marR="9525" marT="9525" marB="0" anchor="ctr"/>
                </a:tc>
                <a:tc>
                  <a:txBody>
                    <a:bodyPr/>
                    <a:lstStyle/>
                    <a:p>
                      <a:pPr algn="ctr" fontAlgn="b"/>
                      <a:r>
                        <a:rPr lang="en-US" sz="1800" u="none" strike="noStrike" dirty="0">
                          <a:effectLst/>
                        </a:rPr>
                        <a:t>$1,002,947</a:t>
                      </a:r>
                      <a:endParaRPr lang="en-US" sz="1800" b="1" i="0" u="none" strike="noStrike" dirty="0">
                        <a:solidFill>
                          <a:srgbClr val="000000"/>
                        </a:solidFill>
                        <a:effectLst/>
                        <a:latin typeface="Calibri"/>
                      </a:endParaRPr>
                    </a:p>
                  </a:txBody>
                  <a:tcPr marL="9525" marR="9525" marT="9525" marB="0" anchor="ctr"/>
                </a:tc>
                <a:tc>
                  <a:txBody>
                    <a:bodyPr/>
                    <a:lstStyle/>
                    <a:p>
                      <a:pPr algn="ctr" fontAlgn="b"/>
                      <a:r>
                        <a:rPr lang="en-US" sz="1800" u="none" strike="noStrike" dirty="0" smtClean="0">
                          <a:effectLst/>
                        </a:rPr>
                        <a:t>$845,150</a:t>
                      </a:r>
                      <a:endParaRPr lang="en-US" sz="1800" b="1"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461211 - GUIDANCE / SCHOOL COUNSELING</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461311 - REGULAR ADMINISTRATION</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461314 - GIFTED ADMININSTRATION</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461317 - COUNTY STUDENT COUNCIL</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461318 - VERTICAL TEAMS</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461319 - INSTRUCTIONAL COACHING</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461330 - INSTRUCTIONAL SYSTEMS - PROJECTS</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a:effectLst/>
                        </a:rPr>
                        <a:t>462420 - FACILITY MAINT. (TELEPHONE SERVICES)</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tc>
                <a:tc>
                  <a:txBody>
                    <a:bodyPr/>
                    <a:lstStyle/>
                    <a:p>
                      <a:pPr algn="ct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endParaRPr lang="en-US"/>
                    </a:p>
                  </a:txBody>
                  <a:tcPr marL="9525" marR="9525" marT="9525" marB="0" anchor="ctr"/>
                </a:tc>
                <a:tc>
                  <a:txBody>
                    <a:bodyPr/>
                    <a:lstStyle/>
                    <a:p>
                      <a:endParaRPr lang="en-US"/>
                    </a:p>
                  </a:txBody>
                  <a:tcPr marL="9525" marR="9525" marT="9525" marB="0" anchor="ctr"/>
                </a:tc>
                <a:tc>
                  <a:txBody>
                    <a:bodyPr/>
                    <a:lstStyle/>
                    <a:p>
                      <a:endParaRPr lang="en-US" dirty="0"/>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r" fontAlgn="b"/>
                      <a:endParaRPr lang="en-US" sz="1800" b="1" i="0" u="none" strike="noStrike" dirty="0">
                        <a:solidFill>
                          <a:srgbClr val="000000"/>
                        </a:solidFill>
                        <a:effectLst/>
                        <a:latin typeface="Calibri"/>
                      </a:endParaRPr>
                    </a:p>
                  </a:txBody>
                  <a:tcPr marL="9525" marR="9525" marT="9525" marB="0" anchor="ctr"/>
                </a:tc>
                <a:tc>
                  <a:txBody>
                    <a:bodyPr/>
                    <a:lstStyle/>
                    <a:p>
                      <a:pPr algn="r" fontAlgn="b"/>
                      <a:endParaRPr lang="en-US" sz="1800" b="1" i="0" u="none" strike="noStrike" dirty="0">
                        <a:solidFill>
                          <a:srgbClr val="000000"/>
                        </a:solidFill>
                        <a:effectLst/>
                        <a:latin typeface="Calibri"/>
                      </a:endParaRPr>
                    </a:p>
                  </a:txBody>
                  <a:tcPr marL="9525" marR="9525" marT="9525" marB="0" anchor="ctr"/>
                </a:tc>
                <a:tc>
                  <a:txBody>
                    <a:bodyPr/>
                    <a:lstStyle/>
                    <a:p>
                      <a:pPr algn="r" fontAlgn="b"/>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tcPr>
                </a:tc>
              </a:tr>
              <a:tr h="293077">
                <a:tc>
                  <a:txBody>
                    <a:bodyPr/>
                    <a:lstStyle/>
                    <a:p>
                      <a:pPr algn="l" fontAlgn="b"/>
                      <a:r>
                        <a:rPr lang="en-US" sz="1800" u="none" strike="noStrike" dirty="0" smtClean="0">
                          <a:effectLst/>
                        </a:rPr>
                        <a:t>*VIRTUAL </a:t>
                      </a:r>
                      <a:r>
                        <a:rPr lang="en-US" sz="1800" u="none" strike="noStrike" dirty="0">
                          <a:effectLst/>
                        </a:rPr>
                        <a:t>SCHOOL BUDGET INITIATIVE (2013-14)</a:t>
                      </a:r>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rgbClr val="FFFF00"/>
                    </a:solidFill>
                  </a:tcPr>
                </a:tc>
                <a:tc>
                  <a:txBody>
                    <a:bodyPr/>
                    <a:lstStyle/>
                    <a:p>
                      <a:pPr algn="l" fontAlgn="b"/>
                      <a:endParaRPr lang="en-US" sz="1800" b="0" i="0" u="none" strike="noStrike" dirty="0">
                        <a:solidFill>
                          <a:srgbClr val="000000"/>
                        </a:solidFill>
                        <a:effectLst/>
                        <a:latin typeface="Calibri"/>
                      </a:endParaRPr>
                    </a:p>
                  </a:txBody>
                  <a:tcPr marL="9525" marR="9525" marT="9525" marB="0" anchor="ctr">
                    <a:solidFill>
                      <a:srgbClr val="FFFF00"/>
                    </a:solidFill>
                  </a:tcPr>
                </a:tc>
                <a:tc>
                  <a:txBody>
                    <a:bodyPr/>
                    <a:lstStyle/>
                    <a:p>
                      <a:pPr algn="l" fontAlgn="b"/>
                      <a:endParaRPr lang="en-US" sz="1800" b="0" i="0" u="none" strike="noStrike" dirty="0">
                        <a:solidFill>
                          <a:srgbClr val="000000"/>
                        </a:solidFill>
                        <a:effectLst/>
                        <a:latin typeface="Calibri"/>
                      </a:endParaRPr>
                    </a:p>
                  </a:txBody>
                  <a:tcPr marL="9525" marR="9525" marT="9525" marB="0" anchor="ctr">
                    <a:solidFill>
                      <a:srgbClr val="FFFF00"/>
                    </a:solidFill>
                  </a:tcPr>
                </a:tc>
                <a:tc>
                  <a:txBody>
                    <a:bodyPr/>
                    <a:lstStyle/>
                    <a:p>
                      <a:pPr algn="r" fontAlgn="b"/>
                      <a:r>
                        <a:rPr lang="en-US" sz="1800" u="none" strike="noStrike" dirty="0">
                          <a:effectLst/>
                        </a:rPr>
                        <a:t>181,148</a:t>
                      </a:r>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rgbClr val="FFFF00"/>
                    </a:solidFill>
                  </a:tcPr>
                </a:tc>
              </a:tr>
              <a:tr h="293077">
                <a:tc>
                  <a:txBody>
                    <a:bodyPr/>
                    <a:lstStyle/>
                    <a:p>
                      <a:pPr algn="l" fontAlgn="b"/>
                      <a:endParaRPr lang="en-US"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FFFF00"/>
                    </a:solidFill>
                  </a:tcPr>
                </a:tc>
                <a:tc>
                  <a:txBody>
                    <a:bodyPr/>
                    <a:lstStyle/>
                    <a:p>
                      <a:pPr algn="r" fontAlgn="b"/>
                      <a:endParaRPr lang="en-US" sz="1800" b="1" i="0" u="none" strike="noStrike" dirty="0">
                        <a:solidFill>
                          <a:srgbClr val="000000"/>
                        </a:solidFill>
                        <a:effectLst/>
                        <a:latin typeface="Calibri"/>
                      </a:endParaRPr>
                    </a:p>
                  </a:txBody>
                  <a:tcPr marL="9525" marR="9525" marT="9525" marB="0" anchor="ctr">
                    <a:lnB w="12700" cap="flat" cmpd="sng" algn="ctr">
                      <a:solidFill>
                        <a:schemeClr val="tx1"/>
                      </a:solidFill>
                      <a:prstDash val="solid"/>
                      <a:round/>
                      <a:headEnd type="none" w="med" len="med"/>
                      <a:tailEnd type="none" w="med" len="med"/>
                    </a:lnB>
                    <a:solidFill>
                      <a:srgbClr val="FFFF00"/>
                    </a:solidFill>
                  </a:tcPr>
                </a:tc>
                <a:tc>
                  <a:txBody>
                    <a:bodyPr/>
                    <a:lstStyle/>
                    <a:p>
                      <a:pPr algn="r" fontAlgn="b"/>
                      <a:endParaRPr lang="en-US" sz="1800" b="1" i="0" u="none" strike="noStrike" dirty="0">
                        <a:solidFill>
                          <a:srgbClr val="000000"/>
                        </a:solidFill>
                        <a:effectLst/>
                        <a:latin typeface="Calibri"/>
                      </a:endParaRPr>
                    </a:p>
                  </a:txBody>
                  <a:tcPr marL="9525" marR="9525" marT="9525" marB="0" anchor="ctr">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US" sz="1800" b="0" i="0" u="none" strike="noStrike" dirty="0" smtClean="0">
                          <a:solidFill>
                            <a:srgbClr val="000000"/>
                          </a:solidFill>
                          <a:effectLst/>
                          <a:latin typeface="Calibri"/>
                        </a:rPr>
                        <a:t>$1,026,298</a:t>
                      </a:r>
                      <a:endParaRPr lang="en-US" sz="18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3" name="Slide Number Placeholder 2"/>
          <p:cNvSpPr>
            <a:spLocks noGrp="1"/>
          </p:cNvSpPr>
          <p:nvPr>
            <p:ph type="sldNum" sz="quarter" idx="12"/>
          </p:nvPr>
        </p:nvSpPr>
        <p:spPr/>
        <p:txBody>
          <a:bodyPr/>
          <a:lstStyle/>
          <a:p>
            <a:fld id="{5E8C9590-A1E4-4E5D-99A2-9EEA8B14C8CE}" type="slidenum">
              <a:rPr lang="en-US" smtClean="0"/>
              <a:t>6</a:t>
            </a:fld>
            <a:endParaRPr lang="en-US"/>
          </a:p>
        </p:txBody>
      </p:sp>
    </p:spTree>
    <p:extLst>
      <p:ext uri="{BB962C8B-B14F-4D97-AF65-F5344CB8AC3E}">
        <p14:creationId xmlns:p14="http://schemas.microsoft.com/office/powerpoint/2010/main" val="102633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fontScale="90000"/>
          </a:bodyPr>
          <a:lstStyle/>
          <a:p>
            <a:r>
              <a:rPr lang="en-US" dirty="0" smtClean="0">
                <a:effectLst>
                  <a:outerShdw blurRad="38100" dist="38100" dir="2700000" algn="tl">
                    <a:srgbClr val="000000">
                      <a:alpha val="43137"/>
                    </a:srgbClr>
                  </a:outerShdw>
                </a:effectLst>
              </a:rPr>
              <a:t>Initiatives</a:t>
            </a:r>
            <a:r>
              <a:rPr lang="en-US" sz="3600" dirty="0" smtClean="0"/>
              <a:t/>
            </a:r>
            <a:br>
              <a:rPr lang="en-US" sz="3600" dirty="0" smtClean="0"/>
            </a:br>
            <a:r>
              <a:rPr lang="en-US" sz="4000" i="1" dirty="0" smtClean="0"/>
              <a:t>Virtual Courses (1 FTE)  $248,135</a:t>
            </a:r>
            <a:endParaRPr lang="en-US" sz="4000" i="1" dirty="0"/>
          </a:p>
        </p:txBody>
      </p:sp>
      <p:sp>
        <p:nvSpPr>
          <p:cNvPr id="3" name="Content Placeholder 2"/>
          <p:cNvSpPr>
            <a:spLocks noGrp="1"/>
          </p:cNvSpPr>
          <p:nvPr>
            <p:ph idx="1"/>
          </p:nvPr>
        </p:nvSpPr>
        <p:spPr/>
        <p:txBody>
          <a:bodyPr>
            <a:normAutofit/>
          </a:bodyPr>
          <a:lstStyle/>
          <a:p>
            <a:pPr marL="0" indent="0" algn="ctr">
              <a:buNone/>
            </a:pPr>
            <a:r>
              <a:rPr lang="en-US" dirty="0" smtClean="0"/>
              <a:t>Estimated Expenses</a:t>
            </a:r>
          </a:p>
          <a:p>
            <a:r>
              <a:rPr lang="en-US" dirty="0" smtClean="0"/>
              <a:t>Purchase of Curriculum 			$95,000</a:t>
            </a:r>
          </a:p>
          <a:p>
            <a:r>
              <a:rPr lang="en-US" dirty="0" smtClean="0"/>
              <a:t>Teacher Professional Development	$20,000</a:t>
            </a:r>
          </a:p>
          <a:p>
            <a:r>
              <a:rPr lang="en-US" dirty="0" smtClean="0"/>
              <a:t>Coordinator ( 1 FTE)				$67,000</a:t>
            </a:r>
          </a:p>
          <a:p>
            <a:r>
              <a:rPr lang="en-US" dirty="0" smtClean="0"/>
              <a:t>Teacher Curriculum Work			$18,000</a:t>
            </a:r>
          </a:p>
          <a:p>
            <a:r>
              <a:rPr lang="en-US" dirty="0" smtClean="0"/>
              <a:t>Teaching Stipends				$40,000</a:t>
            </a:r>
          </a:p>
          <a:p>
            <a:r>
              <a:rPr lang="en-US" dirty="0" smtClean="0"/>
              <a:t>Virtual Lab Upgrades			$30,000</a:t>
            </a:r>
            <a:endParaRPr lang="en-US" dirty="0"/>
          </a:p>
        </p:txBody>
      </p:sp>
      <p:sp>
        <p:nvSpPr>
          <p:cNvPr id="4" name="Slide Number Placeholder 3"/>
          <p:cNvSpPr>
            <a:spLocks noGrp="1"/>
          </p:cNvSpPr>
          <p:nvPr>
            <p:ph type="sldNum" sz="quarter" idx="12"/>
          </p:nvPr>
        </p:nvSpPr>
        <p:spPr/>
        <p:txBody>
          <a:bodyPr/>
          <a:lstStyle/>
          <a:p>
            <a:fld id="{5E8C9590-A1E4-4E5D-99A2-9EEA8B14C8CE}" type="slidenum">
              <a:rPr lang="en-US" smtClean="0"/>
              <a:t>7</a:t>
            </a:fld>
            <a:endParaRPr lang="en-US"/>
          </a:p>
        </p:txBody>
      </p:sp>
      <p:sp>
        <p:nvSpPr>
          <p:cNvPr id="5" name="Rectangle 4"/>
          <p:cNvSpPr/>
          <p:nvPr/>
        </p:nvSpPr>
        <p:spPr>
          <a:xfrm>
            <a:off x="0" y="0"/>
            <a:ext cx="457200" cy="18288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3574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i="1" dirty="0"/>
              <a:t>Growth Due to Enrollment      </a:t>
            </a:r>
            <a:r>
              <a:rPr lang="en-US" sz="4000" dirty="0" smtClean="0"/>
              <a:t/>
            </a:r>
            <a:br>
              <a:rPr lang="en-US" sz="4000" dirty="0" smtClean="0"/>
            </a:br>
            <a:r>
              <a:rPr lang="en-US" sz="4000" dirty="0" smtClean="0"/>
              <a:t>(</a:t>
            </a:r>
            <a:r>
              <a:rPr lang="en-US" sz="4000" dirty="0"/>
              <a:t>23.64 FTE)     $1,483,528</a:t>
            </a:r>
          </a:p>
        </p:txBody>
      </p:sp>
      <p:sp>
        <p:nvSpPr>
          <p:cNvPr id="3" name="Content Placeholder 2"/>
          <p:cNvSpPr>
            <a:spLocks noGrp="1"/>
          </p:cNvSpPr>
          <p:nvPr>
            <p:ph idx="1"/>
          </p:nvPr>
        </p:nvSpPr>
        <p:spPr/>
        <p:txBody>
          <a:bodyPr>
            <a:normAutofit/>
          </a:bodyPr>
          <a:lstStyle/>
          <a:p>
            <a:endParaRPr lang="en-US" dirty="0" smtClean="0"/>
          </a:p>
          <a:p>
            <a:pPr>
              <a:lnSpc>
                <a:spcPct val="200000"/>
              </a:lnSpc>
            </a:pPr>
            <a:r>
              <a:rPr lang="en-US" dirty="0" smtClean="0"/>
              <a:t>Teacher FTE – 19.64 FTE   </a:t>
            </a:r>
          </a:p>
          <a:p>
            <a:pPr>
              <a:lnSpc>
                <a:spcPct val="200000"/>
              </a:lnSpc>
            </a:pPr>
            <a:r>
              <a:rPr lang="en-US" dirty="0" smtClean="0"/>
              <a:t>Bus Drivers – 4.00 FTE   </a:t>
            </a:r>
          </a:p>
          <a:p>
            <a:pPr>
              <a:lnSpc>
                <a:spcPct val="200000"/>
              </a:lnSpc>
            </a:pPr>
            <a:r>
              <a:rPr lang="en-US" dirty="0" smtClean="0"/>
              <a:t>School Operations -   $43,996</a:t>
            </a:r>
          </a:p>
        </p:txBody>
      </p:sp>
      <p:sp>
        <p:nvSpPr>
          <p:cNvPr id="4" name="Slide Number Placeholder 3"/>
          <p:cNvSpPr>
            <a:spLocks noGrp="1"/>
          </p:cNvSpPr>
          <p:nvPr>
            <p:ph type="sldNum" sz="quarter" idx="12"/>
          </p:nvPr>
        </p:nvSpPr>
        <p:spPr/>
        <p:txBody>
          <a:bodyPr/>
          <a:lstStyle/>
          <a:p>
            <a:fld id="{5E8C9590-A1E4-4E5D-99A2-9EEA8B14C8CE}" type="slidenum">
              <a:rPr lang="en-US" smtClean="0"/>
              <a:t>8</a:t>
            </a:fld>
            <a:endParaRPr lang="en-US"/>
          </a:p>
        </p:txBody>
      </p:sp>
      <p:sp>
        <p:nvSpPr>
          <p:cNvPr id="5" name="Rectangle 4"/>
          <p:cNvSpPr/>
          <p:nvPr/>
        </p:nvSpPr>
        <p:spPr>
          <a:xfrm>
            <a:off x="0" y="0"/>
            <a:ext cx="457200" cy="18288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8714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737" y="304800"/>
            <a:ext cx="8229600" cy="1143000"/>
          </a:xfrm>
        </p:spPr>
        <p:txBody>
          <a:bodyPr>
            <a:normAutofit fontScale="90000"/>
          </a:bodyPr>
          <a:lstStyle/>
          <a:p>
            <a:r>
              <a:rPr lang="en-US" dirty="0">
                <a:effectLst>
                  <a:outerShdw blurRad="38100" dist="38100" dir="2700000" algn="tl">
                    <a:srgbClr val="000000">
                      <a:alpha val="43137"/>
                    </a:srgbClr>
                  </a:outerShdw>
                </a:effectLst>
              </a:rPr>
              <a:t>Initiatives</a:t>
            </a:r>
            <a:r>
              <a:rPr lang="en-US" dirty="0"/>
              <a:t/>
            </a:r>
            <a:br>
              <a:rPr lang="en-US" dirty="0"/>
            </a:br>
            <a:r>
              <a:rPr lang="en-US" sz="4000" dirty="0" smtClean="0"/>
              <a:t>Growth Due to Enrollment      </a:t>
            </a:r>
            <a:br>
              <a:rPr lang="en-US" sz="4000" dirty="0" smtClean="0"/>
            </a:br>
            <a:r>
              <a:rPr lang="en-US" sz="4000" dirty="0" smtClean="0"/>
              <a:t>(23.64 FTE)     $1,483,528</a:t>
            </a:r>
            <a:endParaRPr lang="en-US" sz="4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30218211"/>
              </p:ext>
            </p:extLst>
          </p:nvPr>
        </p:nvGraphicFramePr>
        <p:xfrm>
          <a:off x="304800" y="2501357"/>
          <a:ext cx="8229600" cy="4023360"/>
        </p:xfrm>
        <a:graphic>
          <a:graphicData uri="http://schemas.openxmlformats.org/drawingml/2006/table">
            <a:tbl>
              <a:tblPr firstRow="1" bandRow="1">
                <a:tableStyleId>{5C22544A-7EE6-4342-B048-85BDC9FD1C3A}</a:tableStyleId>
              </a:tblPr>
              <a:tblGrid>
                <a:gridCol w="2057400"/>
                <a:gridCol w="2057400"/>
                <a:gridCol w="1838915"/>
                <a:gridCol w="2275885"/>
              </a:tblGrid>
              <a:tr h="640080">
                <a:tc>
                  <a:txBody>
                    <a:bodyPr/>
                    <a:lstStyle/>
                    <a:p>
                      <a:pPr algn="ctr"/>
                      <a:r>
                        <a:rPr lang="en-US" sz="2000" dirty="0" smtClean="0"/>
                        <a:t>Grade</a:t>
                      </a:r>
                      <a:r>
                        <a:rPr lang="en-US" sz="2000" baseline="0" dirty="0" smtClean="0"/>
                        <a:t> Band</a:t>
                      </a:r>
                      <a:endParaRPr lang="en-US" sz="2000" dirty="0"/>
                    </a:p>
                  </a:txBody>
                  <a:tcPr anchor="ctr"/>
                </a:tc>
                <a:tc>
                  <a:txBody>
                    <a:bodyPr/>
                    <a:lstStyle/>
                    <a:p>
                      <a:pPr algn="ctr"/>
                      <a:r>
                        <a:rPr lang="en-US" sz="2000" dirty="0" smtClean="0"/>
                        <a:t>Mean Class</a:t>
                      </a:r>
                      <a:r>
                        <a:rPr lang="en-US" sz="2000" baseline="0" dirty="0" smtClean="0"/>
                        <a:t> Size</a:t>
                      </a:r>
                      <a:endParaRPr lang="en-US" sz="2000" dirty="0"/>
                    </a:p>
                  </a:txBody>
                  <a:tcPr anchor="ctr"/>
                </a:tc>
                <a:tc>
                  <a:txBody>
                    <a:bodyPr/>
                    <a:lstStyle/>
                    <a:p>
                      <a:pPr algn="ctr"/>
                      <a:r>
                        <a:rPr lang="en-US" sz="2000" dirty="0" smtClean="0"/>
                        <a:t>ACPS Standards</a:t>
                      </a:r>
                      <a:endParaRPr lang="en-US" sz="2000" dirty="0"/>
                    </a:p>
                  </a:txBody>
                  <a:tcPr anchor="ctr"/>
                </a:tc>
                <a:tc>
                  <a:txBody>
                    <a:bodyPr/>
                    <a:lstStyle/>
                    <a:p>
                      <a:pPr algn="ctr"/>
                      <a:r>
                        <a:rPr lang="en-US" sz="2000" dirty="0" smtClean="0"/>
                        <a:t>ACPS</a:t>
                      </a:r>
                    </a:p>
                    <a:p>
                      <a:pPr algn="ctr"/>
                      <a:r>
                        <a:rPr lang="en-US" sz="2000" dirty="0" smtClean="0"/>
                        <a:t>Differentiated</a:t>
                      </a:r>
                      <a:endParaRPr lang="en-US" sz="2000" dirty="0"/>
                    </a:p>
                  </a:txBody>
                  <a:tcPr anchor="ctr"/>
                </a:tc>
              </a:tr>
              <a:tr h="640080">
                <a:tc>
                  <a:txBody>
                    <a:bodyPr/>
                    <a:lstStyle/>
                    <a:p>
                      <a:pPr algn="ctr"/>
                      <a:r>
                        <a:rPr lang="en-US" sz="2000" dirty="0" smtClean="0"/>
                        <a:t>K – 3</a:t>
                      </a:r>
                      <a:endParaRPr lang="en-US" sz="2000" dirty="0"/>
                    </a:p>
                  </a:txBody>
                  <a:tcPr anchor="ctr"/>
                </a:tc>
                <a:tc>
                  <a:txBody>
                    <a:bodyPr/>
                    <a:lstStyle/>
                    <a:p>
                      <a:pPr algn="ctr"/>
                      <a:r>
                        <a:rPr lang="en-US" sz="2000" dirty="0" smtClean="0"/>
                        <a:t>18.73</a:t>
                      </a:r>
                      <a:endParaRPr lang="en-US" sz="2000" dirty="0"/>
                    </a:p>
                  </a:txBody>
                  <a:tcPr anchor="ctr"/>
                </a:tc>
                <a:tc>
                  <a:txBody>
                    <a:bodyPr/>
                    <a:lstStyle/>
                    <a:p>
                      <a:pPr algn="ctr"/>
                      <a:r>
                        <a:rPr lang="en-US" sz="2000" dirty="0" smtClean="0"/>
                        <a:t>20.25</a:t>
                      </a:r>
                    </a:p>
                  </a:txBody>
                  <a:tcPr anchor="ctr"/>
                </a:tc>
                <a:tc>
                  <a:txBody>
                    <a:bodyPr/>
                    <a:lstStyle/>
                    <a:p>
                      <a:pPr algn="ctr"/>
                      <a:r>
                        <a:rPr lang="en-US" sz="2000" dirty="0" smtClean="0"/>
                        <a:t>11.90 to 1 F/R</a:t>
                      </a:r>
                    </a:p>
                  </a:txBody>
                  <a:tcPr anchor="ctr"/>
                </a:tc>
              </a:tr>
              <a:tr h="640080">
                <a:tc>
                  <a:txBody>
                    <a:bodyPr/>
                    <a:lstStyle/>
                    <a:p>
                      <a:pPr algn="ctr"/>
                      <a:r>
                        <a:rPr lang="en-US" sz="2000" dirty="0" smtClean="0"/>
                        <a:t>4 – 5</a:t>
                      </a:r>
                      <a:endParaRPr lang="en-US" sz="2000" dirty="0"/>
                    </a:p>
                  </a:txBody>
                  <a:tcPr anchor="ctr"/>
                </a:tc>
                <a:tc>
                  <a:txBody>
                    <a:bodyPr/>
                    <a:lstStyle/>
                    <a:p>
                      <a:pPr algn="ctr"/>
                      <a:r>
                        <a:rPr lang="en-US" sz="2000" dirty="0" smtClean="0"/>
                        <a:t>20.20</a:t>
                      </a:r>
                      <a:endParaRPr lang="en-US" sz="2000" dirty="0"/>
                    </a:p>
                  </a:txBody>
                  <a:tcPr anchor="ctr"/>
                </a:tc>
                <a:tc>
                  <a:txBody>
                    <a:bodyPr/>
                    <a:lstStyle/>
                    <a:p>
                      <a:pPr algn="ctr"/>
                      <a:r>
                        <a:rPr lang="en-US" sz="2000" dirty="0" smtClean="0"/>
                        <a:t>22.65</a:t>
                      </a:r>
                      <a:endParaRPr lang="en-US" sz="2000" dirty="0"/>
                    </a:p>
                  </a:txBody>
                  <a:tcPr anchor="ctr"/>
                </a:tc>
                <a:tc>
                  <a:txBody>
                    <a:bodyPr/>
                    <a:lstStyle/>
                    <a:p>
                      <a:pPr algn="ctr"/>
                      <a:r>
                        <a:rPr lang="en-US" sz="2000" dirty="0" smtClean="0"/>
                        <a:t>11.90 to 1 F/R</a:t>
                      </a:r>
                    </a:p>
                  </a:txBody>
                  <a:tcPr anchor="ctr"/>
                </a:tc>
              </a:tr>
              <a:tr h="640080">
                <a:tc>
                  <a:txBody>
                    <a:bodyPr/>
                    <a:lstStyle/>
                    <a:p>
                      <a:pPr algn="ctr"/>
                      <a:r>
                        <a:rPr lang="en-US" sz="2000" dirty="0" smtClean="0"/>
                        <a:t>6</a:t>
                      </a:r>
                      <a:r>
                        <a:rPr lang="en-US" sz="2000" baseline="0" dirty="0" smtClean="0"/>
                        <a:t> – </a:t>
                      </a:r>
                      <a:r>
                        <a:rPr lang="en-US" sz="2000" dirty="0" smtClean="0"/>
                        <a:t>8</a:t>
                      </a:r>
                    </a:p>
                  </a:txBody>
                  <a:tcPr anchor="ctr"/>
                </a:tc>
                <a:tc>
                  <a:txBody>
                    <a:bodyPr/>
                    <a:lstStyle/>
                    <a:p>
                      <a:pPr algn="ctr"/>
                      <a:r>
                        <a:rPr lang="en-US" sz="2000" dirty="0" smtClean="0"/>
                        <a:t>21.61</a:t>
                      </a:r>
                      <a:endParaRPr lang="en-US" sz="2000" dirty="0"/>
                    </a:p>
                  </a:txBody>
                  <a:tcPr anchor="ctr"/>
                </a:tc>
                <a:tc>
                  <a:txBody>
                    <a:bodyPr/>
                    <a:lstStyle/>
                    <a:p>
                      <a:pPr algn="ctr"/>
                      <a:r>
                        <a:rPr lang="en-US" sz="2000" dirty="0" smtClean="0"/>
                        <a:t>23.37</a:t>
                      </a:r>
                    </a:p>
                  </a:txBody>
                  <a:tcPr anchor="ctr"/>
                </a:tc>
                <a:tc>
                  <a:txBody>
                    <a:bodyPr/>
                    <a:lstStyle/>
                    <a:p>
                      <a:pPr algn="ctr"/>
                      <a:r>
                        <a:rPr lang="en-US" sz="2000" dirty="0" smtClean="0"/>
                        <a:t>10.35 to 50% F/R</a:t>
                      </a:r>
                    </a:p>
                  </a:txBody>
                  <a:tcPr anchor="ctr"/>
                </a:tc>
              </a:tr>
              <a:tr h="640080">
                <a:tc>
                  <a:txBody>
                    <a:bodyPr/>
                    <a:lstStyle/>
                    <a:p>
                      <a:pPr algn="ctr"/>
                      <a:r>
                        <a:rPr lang="en-US" sz="2000" dirty="0" smtClean="0"/>
                        <a:t>9 – 12</a:t>
                      </a:r>
                    </a:p>
                    <a:p>
                      <a:pPr algn="ctr"/>
                      <a:r>
                        <a:rPr lang="en-US" sz="2000" dirty="0" smtClean="0"/>
                        <a:t>Core Classes</a:t>
                      </a:r>
                      <a:endParaRPr lang="en-US" sz="2000" dirty="0"/>
                    </a:p>
                  </a:txBody>
                  <a:tcPr anchor="ctr"/>
                </a:tc>
                <a:tc>
                  <a:txBody>
                    <a:bodyPr/>
                    <a:lstStyle/>
                    <a:p>
                      <a:pPr algn="ctr"/>
                      <a:r>
                        <a:rPr lang="en-US" sz="2000" dirty="0" smtClean="0"/>
                        <a:t>20.16</a:t>
                      </a:r>
                      <a:endParaRPr lang="en-US" sz="2000" dirty="0"/>
                    </a:p>
                  </a:txBody>
                  <a:tcPr anchor="ctr"/>
                </a:tc>
                <a:tc>
                  <a:txBody>
                    <a:bodyPr/>
                    <a:lstStyle/>
                    <a:p>
                      <a:pPr algn="ctr"/>
                      <a:r>
                        <a:rPr lang="en-US" sz="2000" dirty="0" smtClean="0"/>
                        <a:t>24.20</a:t>
                      </a:r>
                    </a:p>
                  </a:txBody>
                  <a:tcPr anchor="ctr"/>
                </a:tc>
                <a:tc>
                  <a:txBody>
                    <a:bodyPr/>
                    <a:lstStyle/>
                    <a:p>
                      <a:pPr algn="ctr"/>
                      <a:r>
                        <a:rPr lang="en-US" sz="2000" dirty="0" smtClean="0"/>
                        <a:t>10.30 to 50% F/R</a:t>
                      </a:r>
                    </a:p>
                  </a:txBody>
                  <a:tcPr anchor="ctr"/>
                </a:tc>
              </a:tr>
              <a:tr h="640080">
                <a:tc>
                  <a:txBody>
                    <a:bodyPr/>
                    <a:lstStyle/>
                    <a:p>
                      <a:pPr algn="ctr"/>
                      <a:r>
                        <a:rPr lang="en-US" sz="2000" dirty="0" smtClean="0"/>
                        <a:t>9 – 12</a:t>
                      </a:r>
                    </a:p>
                    <a:p>
                      <a:pPr algn="ctr"/>
                      <a:r>
                        <a:rPr lang="en-US" sz="2000" dirty="0" smtClean="0"/>
                        <a:t>CTE and FA</a:t>
                      </a:r>
                      <a:endParaRPr lang="en-US" sz="2000" dirty="0"/>
                    </a:p>
                  </a:txBody>
                  <a:tcPr anchor="ctr"/>
                </a:tc>
                <a:tc>
                  <a:txBody>
                    <a:bodyPr/>
                    <a:lstStyle/>
                    <a:p>
                      <a:pPr algn="ctr"/>
                      <a:r>
                        <a:rPr lang="en-US" sz="2000" dirty="0" smtClean="0"/>
                        <a:t>19.87</a:t>
                      </a:r>
                      <a:endParaRPr lang="en-US" sz="2000" dirty="0"/>
                    </a:p>
                  </a:txBody>
                  <a:tcPr anchor="ctr"/>
                </a:tc>
                <a:tc>
                  <a:txBody>
                    <a:bodyPr/>
                    <a:lstStyle/>
                    <a:p>
                      <a:pPr algn="ctr"/>
                      <a:endParaRPr lang="en-US" sz="2000" dirty="0"/>
                    </a:p>
                  </a:txBody>
                  <a:tcPr anchor="ctr"/>
                </a:tc>
                <a:tc>
                  <a:txBody>
                    <a:bodyPr/>
                    <a:lstStyle/>
                    <a:p>
                      <a:pPr algn="ctr"/>
                      <a:endParaRPr lang="en-US" sz="2000" dirty="0"/>
                    </a:p>
                  </a:txBody>
                  <a:tcPr anchor="ctr"/>
                </a:tc>
              </a:tr>
            </a:tbl>
          </a:graphicData>
        </a:graphic>
      </p:graphicFrame>
      <p:sp>
        <p:nvSpPr>
          <p:cNvPr id="9" name="Rectangle 8"/>
          <p:cNvSpPr/>
          <p:nvPr/>
        </p:nvSpPr>
        <p:spPr>
          <a:xfrm>
            <a:off x="2743199" y="1905000"/>
            <a:ext cx="3828677" cy="584775"/>
          </a:xfrm>
          <a:prstGeom prst="rect">
            <a:avLst/>
          </a:prstGeom>
        </p:spPr>
        <p:txBody>
          <a:bodyPr wrap="none">
            <a:spAutoFit/>
          </a:bodyPr>
          <a:lstStyle/>
          <a:p>
            <a:r>
              <a:rPr lang="en-US" sz="3200" dirty="0"/>
              <a:t>2012/2013 </a:t>
            </a:r>
            <a:r>
              <a:rPr lang="en-US" sz="3200" dirty="0" smtClean="0"/>
              <a:t>Class Sizes</a:t>
            </a:r>
            <a:endParaRPr lang="en-US" sz="3200" dirty="0"/>
          </a:p>
        </p:txBody>
      </p:sp>
      <p:sp>
        <p:nvSpPr>
          <p:cNvPr id="3" name="Slide Number Placeholder 2"/>
          <p:cNvSpPr>
            <a:spLocks noGrp="1"/>
          </p:cNvSpPr>
          <p:nvPr>
            <p:ph type="sldNum" sz="quarter" idx="12"/>
          </p:nvPr>
        </p:nvSpPr>
        <p:spPr/>
        <p:txBody>
          <a:bodyPr/>
          <a:lstStyle/>
          <a:p>
            <a:fld id="{5E8C9590-A1E4-4E5D-99A2-9EEA8B14C8CE}" type="slidenum">
              <a:rPr lang="en-US" smtClean="0"/>
              <a:t>9</a:t>
            </a:fld>
            <a:endParaRPr lang="en-US"/>
          </a:p>
        </p:txBody>
      </p:sp>
      <p:sp>
        <p:nvSpPr>
          <p:cNvPr id="8" name="Rectangle 7"/>
          <p:cNvSpPr/>
          <p:nvPr/>
        </p:nvSpPr>
        <p:spPr>
          <a:xfrm>
            <a:off x="0" y="0"/>
            <a:ext cx="457200" cy="18288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069648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2256</TotalTime>
  <Words>1842</Words>
  <Application>Microsoft Office PowerPoint</Application>
  <PresentationFormat>On-screen Show (4:3)</PresentationFormat>
  <Paragraphs>390</Paragraphs>
  <Slides>25</Slides>
  <Notes>16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Department of Instruction</vt:lpstr>
      <vt:lpstr>Mission</vt:lpstr>
      <vt:lpstr>Work of the Department</vt:lpstr>
      <vt:lpstr>Self-Sustaining Funds </vt:lpstr>
      <vt:lpstr>Operating Expenses Funds within the Requested Budget</vt:lpstr>
      <vt:lpstr>Fund 2111 – Instructional Support</vt:lpstr>
      <vt:lpstr>Initiatives Virtual Courses (1 FTE)  $248,135</vt:lpstr>
      <vt:lpstr>Initiatives Growth Due to Enrollment       (23.64 FTE)     $1,483,528</vt:lpstr>
      <vt:lpstr>Initiatives Growth Due to Enrollment       (23.64 FTE)     $1,483,528</vt:lpstr>
      <vt:lpstr>Initiatives Growth Due to Enrollment       (23.64 FTE)     $1,483,528</vt:lpstr>
      <vt:lpstr>Initiatives Elementary Staffing Standards  (3.83 FTE)     $163,236</vt:lpstr>
      <vt:lpstr>Initiatives Staffing Standards  (2.1 FTE)     $140, 673</vt:lpstr>
      <vt:lpstr>Initiatives Special Education Staffing    (2.5 FTE)     $167,467</vt:lpstr>
      <vt:lpstr>Initiatives Special Education Staffing </vt:lpstr>
      <vt:lpstr>Initiatives Special Education Staffing </vt:lpstr>
      <vt:lpstr>Initiatives Special Education Staffing</vt:lpstr>
      <vt:lpstr>Initiatives Increase ESOL Staffing    (1 FTE)     $66,987</vt:lpstr>
      <vt:lpstr>PowerPoint Presentation</vt:lpstr>
      <vt:lpstr>PowerPoint Presentation</vt:lpstr>
      <vt:lpstr>PowerPoint Presentation</vt:lpstr>
      <vt:lpstr>Initiatives Piedmont Regional Education Program (PREP) $258,942 </vt:lpstr>
      <vt:lpstr>Initiatives Response to Intervention  (2.8 FTE)     $187,564</vt:lpstr>
      <vt:lpstr>Initiatives Community Public Charter School 1.85 FTE    $123,925 </vt:lpstr>
      <vt:lpstr>Sequestration</vt:lpstr>
      <vt:lpstr>Questions? Department of Instruction Directors</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Instruction</dc:title>
  <dc:creator>acps</dc:creator>
  <cp:lastModifiedBy>Office of Technology</cp:lastModifiedBy>
  <cp:revision>97</cp:revision>
  <dcterms:created xsi:type="dcterms:W3CDTF">2013-01-15T17:30:56Z</dcterms:created>
  <dcterms:modified xsi:type="dcterms:W3CDTF">2013-01-23T20:25:04Z</dcterms:modified>
</cp:coreProperties>
</file>